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4" r:id="rId2"/>
    <p:sldMasterId id="2147483687"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Gill Sans MT" panose="020B0502020104020203" pitchFamily="3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67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EF3B93-3F2D-4508-A9F9-343CB88A66CB}">
  <a:tblStyle styleId="{DAEF3B93-3F2D-4508-A9F9-343CB88A66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 orient="horz" pos="6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font" Target="fonts/font5.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7.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4.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1A3D9-1EF0-4DEB-9A69-72E2DDB6C1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9131D2D-4C24-4A8D-A60B-5C3ECE55C499}">
      <dgm:prSet/>
      <dgm:spPr/>
      <dgm:t>
        <a:bodyPr/>
        <a:lstStyle/>
        <a:p>
          <a:r>
            <a:rPr lang="en-US" dirty="0">
              <a:latin typeface="Times New Roman" panose="02020603050405020304" pitchFamily="18" charset="0"/>
              <a:cs typeface="Times New Roman" panose="02020603050405020304" pitchFamily="18" charset="0"/>
            </a:rPr>
            <a:t>We plan to implement it using different models and test the accuracy for the respective models:</a:t>
          </a:r>
        </a:p>
      </dgm:t>
    </dgm:pt>
    <dgm:pt modelId="{16F7350D-9741-4C52-B0AD-F51F424F1327}" type="parTrans" cxnId="{A66AE1C8-2FDE-4A74-A89F-59594EEE2EAD}">
      <dgm:prSet/>
      <dgm:spPr/>
      <dgm:t>
        <a:bodyPr/>
        <a:lstStyle/>
        <a:p>
          <a:endParaRPr lang="en-US"/>
        </a:p>
      </dgm:t>
    </dgm:pt>
    <dgm:pt modelId="{A2CFFEBD-2079-4287-9A63-FCB59F9874E4}" type="sibTrans" cxnId="{A66AE1C8-2FDE-4A74-A89F-59594EEE2EAD}">
      <dgm:prSet/>
      <dgm:spPr/>
      <dgm:t>
        <a:bodyPr/>
        <a:lstStyle/>
        <a:p>
          <a:endParaRPr lang="en-US"/>
        </a:p>
      </dgm:t>
    </dgm:pt>
    <dgm:pt modelId="{984CD8D1-F49A-4BD5-A956-11C5873F4D52}">
      <dgm:prSet/>
      <dgm:spPr/>
      <dgm:t>
        <a:bodyPr/>
        <a:lstStyle/>
        <a:p>
          <a:r>
            <a:rPr lang="en-US" dirty="0">
              <a:latin typeface="Times New Roman" panose="02020603050405020304" pitchFamily="18" charset="0"/>
              <a:cs typeface="Times New Roman" panose="02020603050405020304" pitchFamily="18" charset="0"/>
            </a:rPr>
            <a:t>Logistic Regression</a:t>
          </a:r>
        </a:p>
      </dgm:t>
    </dgm:pt>
    <dgm:pt modelId="{BD15DC02-812A-406C-BE3C-AA70E59697AC}" type="parTrans" cxnId="{FFE42146-6A27-4F8D-967A-46BAF8F2C228}">
      <dgm:prSet/>
      <dgm:spPr/>
      <dgm:t>
        <a:bodyPr/>
        <a:lstStyle/>
        <a:p>
          <a:endParaRPr lang="en-US"/>
        </a:p>
      </dgm:t>
    </dgm:pt>
    <dgm:pt modelId="{3289D5D7-69A2-4A9E-8280-3D53851BED75}" type="sibTrans" cxnId="{FFE42146-6A27-4F8D-967A-46BAF8F2C228}">
      <dgm:prSet/>
      <dgm:spPr/>
      <dgm:t>
        <a:bodyPr/>
        <a:lstStyle/>
        <a:p>
          <a:endParaRPr lang="en-US"/>
        </a:p>
      </dgm:t>
    </dgm:pt>
    <dgm:pt modelId="{B60A19D5-4794-49AD-A906-10BEF2DD60AB}">
      <dgm:prSet/>
      <dgm:spPr/>
      <dgm:t>
        <a:bodyPr/>
        <a:lstStyle/>
        <a:p>
          <a:r>
            <a:rPr lang="en-US" dirty="0">
              <a:latin typeface="Times New Roman" panose="02020603050405020304" pitchFamily="18" charset="0"/>
              <a:cs typeface="Times New Roman" panose="02020603050405020304" pitchFamily="18" charset="0"/>
            </a:rPr>
            <a:t>K-Means Clustering </a:t>
          </a:r>
        </a:p>
      </dgm:t>
    </dgm:pt>
    <dgm:pt modelId="{E1147292-6BAB-4EBC-BFD9-3D90836C76A3}" type="parTrans" cxnId="{DD4B2DE0-2C8E-46DC-8C55-9229438CA9FE}">
      <dgm:prSet/>
      <dgm:spPr/>
      <dgm:t>
        <a:bodyPr/>
        <a:lstStyle/>
        <a:p>
          <a:endParaRPr lang="en-US"/>
        </a:p>
      </dgm:t>
    </dgm:pt>
    <dgm:pt modelId="{B8A0247E-44A1-4C20-94FD-DFFDBE3A9C7B}" type="sibTrans" cxnId="{DD4B2DE0-2C8E-46DC-8C55-9229438CA9FE}">
      <dgm:prSet/>
      <dgm:spPr/>
      <dgm:t>
        <a:bodyPr/>
        <a:lstStyle/>
        <a:p>
          <a:endParaRPr lang="en-US"/>
        </a:p>
      </dgm:t>
    </dgm:pt>
    <dgm:pt modelId="{BC1762DD-F9BA-4F95-920D-1A0BDD1F3885}">
      <dgm:prSet/>
      <dgm:spPr/>
      <dgm:t>
        <a:bodyPr/>
        <a:lstStyle/>
        <a:p>
          <a:r>
            <a:rPr lang="en-US" dirty="0">
              <a:latin typeface="Times New Roman" panose="02020603050405020304" pitchFamily="18" charset="0"/>
              <a:cs typeface="Times New Roman" panose="02020603050405020304" pitchFamily="18" charset="0"/>
            </a:rPr>
            <a:t>Decision Tree Classifier</a:t>
          </a:r>
        </a:p>
      </dgm:t>
    </dgm:pt>
    <dgm:pt modelId="{709A38A2-E4BD-455F-BD2D-00016ADDC633}" type="parTrans" cxnId="{ABB8F98F-5AC8-4794-874A-D4DF3B2EC1A6}">
      <dgm:prSet/>
      <dgm:spPr/>
      <dgm:t>
        <a:bodyPr/>
        <a:lstStyle/>
        <a:p>
          <a:endParaRPr lang="en-US"/>
        </a:p>
      </dgm:t>
    </dgm:pt>
    <dgm:pt modelId="{5DFB4115-D6CF-456A-8730-DE5BF9B43F03}" type="sibTrans" cxnId="{ABB8F98F-5AC8-4794-874A-D4DF3B2EC1A6}">
      <dgm:prSet/>
      <dgm:spPr/>
      <dgm:t>
        <a:bodyPr/>
        <a:lstStyle/>
        <a:p>
          <a:endParaRPr lang="en-US"/>
        </a:p>
      </dgm:t>
    </dgm:pt>
    <dgm:pt modelId="{0DFB57AD-1200-4942-8321-7532DD55DEED}">
      <dgm:prSet/>
      <dgm:spPr/>
      <dgm:t>
        <a:bodyPr/>
        <a:lstStyle/>
        <a:p>
          <a:r>
            <a:rPr lang="en-US" dirty="0">
              <a:latin typeface="Times New Roman" panose="02020603050405020304" pitchFamily="18" charset="0"/>
              <a:cs typeface="Times New Roman" panose="02020603050405020304" pitchFamily="18" charset="0"/>
            </a:rPr>
            <a:t>Random Forest Classifie</a:t>
          </a:r>
          <a:r>
            <a:rPr lang="en-US" dirty="0"/>
            <a:t>r</a:t>
          </a:r>
        </a:p>
      </dgm:t>
    </dgm:pt>
    <dgm:pt modelId="{59B8C635-1D61-4A45-95BB-E60A579426F0}" type="parTrans" cxnId="{B47A230E-0A44-4F93-B69F-097F66EBE700}">
      <dgm:prSet/>
      <dgm:spPr/>
      <dgm:t>
        <a:bodyPr/>
        <a:lstStyle/>
        <a:p>
          <a:endParaRPr lang="en-US"/>
        </a:p>
      </dgm:t>
    </dgm:pt>
    <dgm:pt modelId="{B24141FF-AD16-4448-AE85-DF3147B84DAB}" type="sibTrans" cxnId="{B47A230E-0A44-4F93-B69F-097F66EBE700}">
      <dgm:prSet/>
      <dgm:spPr/>
      <dgm:t>
        <a:bodyPr/>
        <a:lstStyle/>
        <a:p>
          <a:endParaRPr lang="en-US"/>
        </a:p>
      </dgm:t>
    </dgm:pt>
    <dgm:pt modelId="{02EB0356-DFD2-4F98-A853-EB3A232735B6}">
      <dgm:prSet/>
      <dgm:spPr/>
      <dgm:t>
        <a:bodyPr/>
        <a:lstStyle/>
        <a:p>
          <a:r>
            <a:rPr lang="en-US" dirty="0">
              <a:latin typeface="Times New Roman" panose="02020603050405020304" pitchFamily="18" charset="0"/>
              <a:cs typeface="Times New Roman" panose="02020603050405020304" pitchFamily="18" charset="0"/>
            </a:rPr>
            <a:t>If time permits, we want to try out SVM model implementation. (We will be learning it in further course)</a:t>
          </a:r>
        </a:p>
      </dgm:t>
    </dgm:pt>
    <dgm:pt modelId="{4DA83165-A07C-48B4-AF3C-47088F34A05A}" type="parTrans" cxnId="{5A925B21-79DF-47FD-B171-9D36D6F7FCD4}">
      <dgm:prSet/>
      <dgm:spPr/>
      <dgm:t>
        <a:bodyPr/>
        <a:lstStyle/>
        <a:p>
          <a:endParaRPr lang="en-US"/>
        </a:p>
      </dgm:t>
    </dgm:pt>
    <dgm:pt modelId="{B17B61D1-2E57-464D-9268-6BC935DB9624}" type="sibTrans" cxnId="{5A925B21-79DF-47FD-B171-9D36D6F7FCD4}">
      <dgm:prSet/>
      <dgm:spPr/>
      <dgm:t>
        <a:bodyPr/>
        <a:lstStyle/>
        <a:p>
          <a:endParaRPr lang="en-US"/>
        </a:p>
      </dgm:t>
    </dgm:pt>
    <dgm:pt modelId="{920E7D37-CCA8-4841-82A6-573A3D529FB6}" type="pres">
      <dgm:prSet presAssocID="{EE11A3D9-1EF0-4DEB-9A69-72E2DDB6C153}" presName="linear" presStyleCnt="0">
        <dgm:presLayoutVars>
          <dgm:animLvl val="lvl"/>
          <dgm:resizeHandles val="exact"/>
        </dgm:presLayoutVars>
      </dgm:prSet>
      <dgm:spPr/>
    </dgm:pt>
    <dgm:pt modelId="{4650CCA5-A673-4559-9DE7-526757C3AF92}" type="pres">
      <dgm:prSet presAssocID="{A9131D2D-4C24-4A8D-A60B-5C3ECE55C499}" presName="parentText" presStyleLbl="node1" presStyleIdx="0" presStyleCnt="2">
        <dgm:presLayoutVars>
          <dgm:chMax val="0"/>
          <dgm:bulletEnabled val="1"/>
        </dgm:presLayoutVars>
      </dgm:prSet>
      <dgm:spPr/>
    </dgm:pt>
    <dgm:pt modelId="{653E967A-9DDE-4F32-8556-9F3D0A934DBC}" type="pres">
      <dgm:prSet presAssocID="{A9131D2D-4C24-4A8D-A60B-5C3ECE55C499}" presName="childText" presStyleLbl="revTx" presStyleIdx="0" presStyleCnt="1">
        <dgm:presLayoutVars>
          <dgm:bulletEnabled val="1"/>
        </dgm:presLayoutVars>
      </dgm:prSet>
      <dgm:spPr/>
    </dgm:pt>
    <dgm:pt modelId="{63057AFA-9E7B-4DD1-9907-9BBD36E88526}" type="pres">
      <dgm:prSet presAssocID="{02EB0356-DFD2-4F98-A853-EB3A232735B6}" presName="parentText" presStyleLbl="node1" presStyleIdx="1" presStyleCnt="2" custLinFactNeighborY="28475">
        <dgm:presLayoutVars>
          <dgm:chMax val="0"/>
          <dgm:bulletEnabled val="1"/>
        </dgm:presLayoutVars>
      </dgm:prSet>
      <dgm:spPr/>
    </dgm:pt>
  </dgm:ptLst>
  <dgm:cxnLst>
    <dgm:cxn modelId="{B47A230E-0A44-4F93-B69F-097F66EBE700}" srcId="{A9131D2D-4C24-4A8D-A60B-5C3ECE55C499}" destId="{0DFB57AD-1200-4942-8321-7532DD55DEED}" srcOrd="3" destOrd="0" parTransId="{59B8C635-1D61-4A45-95BB-E60A579426F0}" sibTransId="{B24141FF-AD16-4448-AE85-DF3147B84DAB}"/>
    <dgm:cxn modelId="{5A925B21-79DF-47FD-B171-9D36D6F7FCD4}" srcId="{EE11A3D9-1EF0-4DEB-9A69-72E2DDB6C153}" destId="{02EB0356-DFD2-4F98-A853-EB3A232735B6}" srcOrd="1" destOrd="0" parTransId="{4DA83165-A07C-48B4-AF3C-47088F34A05A}" sibTransId="{B17B61D1-2E57-464D-9268-6BC935DB9624}"/>
    <dgm:cxn modelId="{0E136C31-F71D-478A-8A1E-7104B4A0329F}" type="presOf" srcId="{02EB0356-DFD2-4F98-A853-EB3A232735B6}" destId="{63057AFA-9E7B-4DD1-9907-9BBD36E88526}" srcOrd="0" destOrd="0" presId="urn:microsoft.com/office/officeart/2005/8/layout/vList2"/>
    <dgm:cxn modelId="{DBD29237-2CEB-4DCC-BE7B-2C9700554104}" type="presOf" srcId="{BC1762DD-F9BA-4F95-920D-1A0BDD1F3885}" destId="{653E967A-9DDE-4F32-8556-9F3D0A934DBC}" srcOrd="0" destOrd="2" presId="urn:microsoft.com/office/officeart/2005/8/layout/vList2"/>
    <dgm:cxn modelId="{FFE42146-6A27-4F8D-967A-46BAF8F2C228}" srcId="{A9131D2D-4C24-4A8D-A60B-5C3ECE55C499}" destId="{984CD8D1-F49A-4BD5-A956-11C5873F4D52}" srcOrd="0" destOrd="0" parTransId="{BD15DC02-812A-406C-BE3C-AA70E59697AC}" sibTransId="{3289D5D7-69A2-4A9E-8280-3D53851BED75}"/>
    <dgm:cxn modelId="{030EBE50-93DE-44F9-89B8-AE99D810CE03}" type="presOf" srcId="{A9131D2D-4C24-4A8D-A60B-5C3ECE55C499}" destId="{4650CCA5-A673-4559-9DE7-526757C3AF92}" srcOrd="0" destOrd="0" presId="urn:microsoft.com/office/officeart/2005/8/layout/vList2"/>
    <dgm:cxn modelId="{1F077A57-CB58-4EAC-93E3-C941159876B0}" type="presOf" srcId="{984CD8D1-F49A-4BD5-A956-11C5873F4D52}" destId="{653E967A-9DDE-4F32-8556-9F3D0A934DBC}" srcOrd="0" destOrd="0" presId="urn:microsoft.com/office/officeart/2005/8/layout/vList2"/>
    <dgm:cxn modelId="{ABB8F98F-5AC8-4794-874A-D4DF3B2EC1A6}" srcId="{A9131D2D-4C24-4A8D-A60B-5C3ECE55C499}" destId="{BC1762DD-F9BA-4F95-920D-1A0BDD1F3885}" srcOrd="2" destOrd="0" parTransId="{709A38A2-E4BD-455F-BD2D-00016ADDC633}" sibTransId="{5DFB4115-D6CF-456A-8730-DE5BF9B43F03}"/>
    <dgm:cxn modelId="{292465A2-72D4-4DF6-8EB3-3C048262B8EC}" type="presOf" srcId="{0DFB57AD-1200-4942-8321-7532DD55DEED}" destId="{653E967A-9DDE-4F32-8556-9F3D0A934DBC}" srcOrd="0" destOrd="3" presId="urn:microsoft.com/office/officeart/2005/8/layout/vList2"/>
    <dgm:cxn modelId="{8E94F6BC-3094-4F1C-8957-F69FBD8E1920}" type="presOf" srcId="{B60A19D5-4794-49AD-A906-10BEF2DD60AB}" destId="{653E967A-9DDE-4F32-8556-9F3D0A934DBC}" srcOrd="0" destOrd="1" presId="urn:microsoft.com/office/officeart/2005/8/layout/vList2"/>
    <dgm:cxn modelId="{A66AE1C8-2FDE-4A74-A89F-59594EEE2EAD}" srcId="{EE11A3D9-1EF0-4DEB-9A69-72E2DDB6C153}" destId="{A9131D2D-4C24-4A8D-A60B-5C3ECE55C499}" srcOrd="0" destOrd="0" parTransId="{16F7350D-9741-4C52-B0AD-F51F424F1327}" sibTransId="{A2CFFEBD-2079-4287-9A63-FCB59F9874E4}"/>
    <dgm:cxn modelId="{E17E25D3-62CB-420D-88DF-3E34B195B369}" type="presOf" srcId="{EE11A3D9-1EF0-4DEB-9A69-72E2DDB6C153}" destId="{920E7D37-CCA8-4841-82A6-573A3D529FB6}" srcOrd="0" destOrd="0" presId="urn:microsoft.com/office/officeart/2005/8/layout/vList2"/>
    <dgm:cxn modelId="{DD4B2DE0-2C8E-46DC-8C55-9229438CA9FE}" srcId="{A9131D2D-4C24-4A8D-A60B-5C3ECE55C499}" destId="{B60A19D5-4794-49AD-A906-10BEF2DD60AB}" srcOrd="1" destOrd="0" parTransId="{E1147292-6BAB-4EBC-BFD9-3D90836C76A3}" sibTransId="{B8A0247E-44A1-4C20-94FD-DFFDBE3A9C7B}"/>
    <dgm:cxn modelId="{0BE3E127-CFEA-4D77-B987-F7D9194B9AA1}" type="presParOf" srcId="{920E7D37-CCA8-4841-82A6-573A3D529FB6}" destId="{4650CCA5-A673-4559-9DE7-526757C3AF92}" srcOrd="0" destOrd="0" presId="urn:microsoft.com/office/officeart/2005/8/layout/vList2"/>
    <dgm:cxn modelId="{009E7DF4-E366-49AD-98E1-5FC99D005A2D}" type="presParOf" srcId="{920E7D37-CCA8-4841-82A6-573A3D529FB6}" destId="{653E967A-9DDE-4F32-8556-9F3D0A934DBC}" srcOrd="1" destOrd="0" presId="urn:microsoft.com/office/officeart/2005/8/layout/vList2"/>
    <dgm:cxn modelId="{3948B8BA-719C-4768-BDA5-C710E34B365B}" type="presParOf" srcId="{920E7D37-CCA8-4841-82A6-573A3D529FB6}" destId="{63057AFA-9E7B-4DD1-9907-9BBD36E8852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898CC4-B4E7-4A06-9221-8A16817CC3F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774AFF4-E5EE-4523-A0E7-590163F4C7C0}">
      <dgm:prSet/>
      <dgm:spPr/>
      <dgm:t>
        <a:bodyPr/>
        <a:lstStyle/>
        <a:p>
          <a:r>
            <a:rPr lang="en-US" dirty="0"/>
            <a:t>When we started the preprocessing of the data, the adjacent graph shows the division of total count into tumor being Malignant and Benign. </a:t>
          </a:r>
        </a:p>
      </dgm:t>
    </dgm:pt>
    <dgm:pt modelId="{58D3D9A7-3093-42B9-AC43-2B0635E551C0}" type="parTrans" cxnId="{629AE76F-73EA-488C-A2C4-3880C1CAF67F}">
      <dgm:prSet/>
      <dgm:spPr/>
      <dgm:t>
        <a:bodyPr/>
        <a:lstStyle/>
        <a:p>
          <a:endParaRPr lang="en-US"/>
        </a:p>
      </dgm:t>
    </dgm:pt>
    <dgm:pt modelId="{D919C1F6-EDAE-4A61-9ECF-C215C078BD0E}" type="sibTrans" cxnId="{629AE76F-73EA-488C-A2C4-3880C1CAF67F}">
      <dgm:prSet/>
      <dgm:spPr/>
      <dgm:t>
        <a:bodyPr/>
        <a:lstStyle/>
        <a:p>
          <a:endParaRPr lang="en-US"/>
        </a:p>
      </dgm:t>
    </dgm:pt>
    <dgm:pt modelId="{A57500E3-F6DF-4E9A-945C-2C684332CEFC}">
      <dgm:prSet/>
      <dgm:spPr/>
      <dgm:t>
        <a:bodyPr/>
        <a:lstStyle/>
        <a:p>
          <a:r>
            <a:rPr lang="en-US"/>
            <a:t>The Blue (M) is the Malignant and the Orange (B) is the Benign.</a:t>
          </a:r>
        </a:p>
      </dgm:t>
    </dgm:pt>
    <dgm:pt modelId="{D3933804-A4D4-480D-B9DA-C12B32D55DF0}" type="parTrans" cxnId="{6BC92E41-8095-416E-A460-6465D2DEA1DD}">
      <dgm:prSet/>
      <dgm:spPr/>
      <dgm:t>
        <a:bodyPr/>
        <a:lstStyle/>
        <a:p>
          <a:endParaRPr lang="en-US"/>
        </a:p>
      </dgm:t>
    </dgm:pt>
    <dgm:pt modelId="{549A68F3-1EAC-4358-AB10-9AFB5C368024}" type="sibTrans" cxnId="{6BC92E41-8095-416E-A460-6465D2DEA1DD}">
      <dgm:prSet/>
      <dgm:spPr/>
      <dgm:t>
        <a:bodyPr/>
        <a:lstStyle/>
        <a:p>
          <a:endParaRPr lang="en-US"/>
        </a:p>
      </dgm:t>
    </dgm:pt>
    <dgm:pt modelId="{ABAD1348-3341-4669-B18E-4F750BD5727F}" type="pres">
      <dgm:prSet presAssocID="{F0898CC4-B4E7-4A06-9221-8A16817CC3F9}" presName="linear" presStyleCnt="0">
        <dgm:presLayoutVars>
          <dgm:animLvl val="lvl"/>
          <dgm:resizeHandles val="exact"/>
        </dgm:presLayoutVars>
      </dgm:prSet>
      <dgm:spPr/>
    </dgm:pt>
    <dgm:pt modelId="{78C733D1-1029-4845-9690-74B131586188}" type="pres">
      <dgm:prSet presAssocID="{E774AFF4-E5EE-4523-A0E7-590163F4C7C0}" presName="parentText" presStyleLbl="node1" presStyleIdx="0" presStyleCnt="2">
        <dgm:presLayoutVars>
          <dgm:chMax val="0"/>
          <dgm:bulletEnabled val="1"/>
        </dgm:presLayoutVars>
      </dgm:prSet>
      <dgm:spPr/>
    </dgm:pt>
    <dgm:pt modelId="{409A00C9-9951-40D8-A594-A811F890B686}" type="pres">
      <dgm:prSet presAssocID="{D919C1F6-EDAE-4A61-9ECF-C215C078BD0E}" presName="spacer" presStyleCnt="0"/>
      <dgm:spPr/>
    </dgm:pt>
    <dgm:pt modelId="{97E9D01A-43A3-4068-8557-1B83D1BEA142}" type="pres">
      <dgm:prSet presAssocID="{A57500E3-F6DF-4E9A-945C-2C684332CEFC}" presName="parentText" presStyleLbl="node1" presStyleIdx="1" presStyleCnt="2">
        <dgm:presLayoutVars>
          <dgm:chMax val="0"/>
          <dgm:bulletEnabled val="1"/>
        </dgm:presLayoutVars>
      </dgm:prSet>
      <dgm:spPr/>
    </dgm:pt>
  </dgm:ptLst>
  <dgm:cxnLst>
    <dgm:cxn modelId="{861F5F08-2656-45A0-AB07-366861731869}" type="presOf" srcId="{A57500E3-F6DF-4E9A-945C-2C684332CEFC}" destId="{97E9D01A-43A3-4068-8557-1B83D1BEA142}" srcOrd="0" destOrd="0" presId="urn:microsoft.com/office/officeart/2005/8/layout/vList2"/>
    <dgm:cxn modelId="{6BC92E41-8095-416E-A460-6465D2DEA1DD}" srcId="{F0898CC4-B4E7-4A06-9221-8A16817CC3F9}" destId="{A57500E3-F6DF-4E9A-945C-2C684332CEFC}" srcOrd="1" destOrd="0" parTransId="{D3933804-A4D4-480D-B9DA-C12B32D55DF0}" sibTransId="{549A68F3-1EAC-4358-AB10-9AFB5C368024}"/>
    <dgm:cxn modelId="{629AE76F-73EA-488C-A2C4-3880C1CAF67F}" srcId="{F0898CC4-B4E7-4A06-9221-8A16817CC3F9}" destId="{E774AFF4-E5EE-4523-A0E7-590163F4C7C0}" srcOrd="0" destOrd="0" parTransId="{58D3D9A7-3093-42B9-AC43-2B0635E551C0}" sibTransId="{D919C1F6-EDAE-4A61-9ECF-C215C078BD0E}"/>
    <dgm:cxn modelId="{C67BF1B5-7106-437F-8D35-47CEA40D09F2}" type="presOf" srcId="{E774AFF4-E5EE-4523-A0E7-590163F4C7C0}" destId="{78C733D1-1029-4845-9690-74B131586188}" srcOrd="0" destOrd="0" presId="urn:microsoft.com/office/officeart/2005/8/layout/vList2"/>
    <dgm:cxn modelId="{188D28BC-1484-48CD-B72F-A241B5F7A0C9}" type="presOf" srcId="{F0898CC4-B4E7-4A06-9221-8A16817CC3F9}" destId="{ABAD1348-3341-4669-B18E-4F750BD5727F}" srcOrd="0" destOrd="0" presId="urn:microsoft.com/office/officeart/2005/8/layout/vList2"/>
    <dgm:cxn modelId="{94B82032-7652-4F12-80B2-167D7F9987FC}" type="presParOf" srcId="{ABAD1348-3341-4669-B18E-4F750BD5727F}" destId="{78C733D1-1029-4845-9690-74B131586188}" srcOrd="0" destOrd="0" presId="urn:microsoft.com/office/officeart/2005/8/layout/vList2"/>
    <dgm:cxn modelId="{1375DD39-63D5-4BCE-A4D2-1948140F3D7E}" type="presParOf" srcId="{ABAD1348-3341-4669-B18E-4F750BD5727F}" destId="{409A00C9-9951-40D8-A594-A811F890B686}" srcOrd="1" destOrd="0" presId="urn:microsoft.com/office/officeart/2005/8/layout/vList2"/>
    <dgm:cxn modelId="{42AC3EE3-BA01-49F7-9D61-1FD94492C190}" type="presParOf" srcId="{ABAD1348-3341-4669-B18E-4F750BD5727F}" destId="{97E9D01A-43A3-4068-8557-1B83D1BEA142}"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C123C5-CB28-4B08-BB21-1F0B3826DE8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9983EA3-01F2-4245-B846-28048BB1F150}">
      <dgm:prSet/>
      <dgm:spPr/>
      <dgm:t>
        <a:bodyPr/>
        <a:lstStyle/>
        <a:p>
          <a:r>
            <a:rPr lang="en-US"/>
            <a:t>KNN is a Classification algorithm which we can also be used for regression purpose.</a:t>
          </a:r>
        </a:p>
      </dgm:t>
    </dgm:pt>
    <dgm:pt modelId="{DF0465F4-B93C-4703-A29E-6682D81A49BE}" type="parTrans" cxnId="{6236B963-C6A4-4367-9A66-8608A20DFB22}">
      <dgm:prSet/>
      <dgm:spPr/>
      <dgm:t>
        <a:bodyPr/>
        <a:lstStyle/>
        <a:p>
          <a:endParaRPr lang="en-US"/>
        </a:p>
      </dgm:t>
    </dgm:pt>
    <dgm:pt modelId="{3F3C794E-E6A9-4555-B1C0-80B5A3F4096E}" type="sibTrans" cxnId="{6236B963-C6A4-4367-9A66-8608A20DFB22}">
      <dgm:prSet/>
      <dgm:spPr/>
      <dgm:t>
        <a:bodyPr/>
        <a:lstStyle/>
        <a:p>
          <a:endParaRPr lang="en-US"/>
        </a:p>
      </dgm:t>
    </dgm:pt>
    <dgm:pt modelId="{BBF7A754-4EC3-4699-A12E-59C1379EED59}">
      <dgm:prSet/>
      <dgm:spPr/>
      <dgm:t>
        <a:bodyPr/>
        <a:lstStyle/>
        <a:p>
          <a:r>
            <a:rPr lang="en-US"/>
            <a:t>The KNN algorithm assumes that similar things exist in close proximity. In other words, similar things are near to each other.</a:t>
          </a:r>
        </a:p>
      </dgm:t>
    </dgm:pt>
    <dgm:pt modelId="{2C3557FC-7429-4EBF-A3DB-5E0D94B2B9A0}" type="parTrans" cxnId="{8BB260FB-0522-4156-9977-78DF1E789C59}">
      <dgm:prSet/>
      <dgm:spPr/>
      <dgm:t>
        <a:bodyPr/>
        <a:lstStyle/>
        <a:p>
          <a:endParaRPr lang="en-US"/>
        </a:p>
      </dgm:t>
    </dgm:pt>
    <dgm:pt modelId="{D032051E-E9E4-48CC-B85F-C35F208A6F90}" type="sibTrans" cxnId="{8BB260FB-0522-4156-9977-78DF1E789C59}">
      <dgm:prSet/>
      <dgm:spPr/>
      <dgm:t>
        <a:bodyPr/>
        <a:lstStyle/>
        <a:p>
          <a:endParaRPr lang="en-US"/>
        </a:p>
      </dgm:t>
    </dgm:pt>
    <dgm:pt modelId="{91E10387-A237-4861-9AAD-F73C48350C57}">
      <dgm:prSet/>
      <dgm:spPr/>
      <dgm:t>
        <a:bodyPr/>
        <a:lstStyle/>
        <a:p>
          <a:r>
            <a:rPr lang="en-US"/>
            <a:t>For predicting the class of any point, we calculate the distance or score to every point and get k - nearest points and give the classification result.</a:t>
          </a:r>
        </a:p>
      </dgm:t>
    </dgm:pt>
    <dgm:pt modelId="{25FA1A7D-CDB6-492E-8621-02D1F910B28D}" type="parTrans" cxnId="{99E8069D-3CA1-44A6-ADED-FDF782A1AD82}">
      <dgm:prSet/>
      <dgm:spPr/>
      <dgm:t>
        <a:bodyPr/>
        <a:lstStyle/>
        <a:p>
          <a:endParaRPr lang="en-US"/>
        </a:p>
      </dgm:t>
    </dgm:pt>
    <dgm:pt modelId="{D39F563D-8947-47EA-897D-385B023F9DD2}" type="sibTrans" cxnId="{99E8069D-3CA1-44A6-ADED-FDF782A1AD82}">
      <dgm:prSet/>
      <dgm:spPr/>
      <dgm:t>
        <a:bodyPr/>
        <a:lstStyle/>
        <a:p>
          <a:endParaRPr lang="en-US"/>
        </a:p>
      </dgm:t>
    </dgm:pt>
    <dgm:pt modelId="{14FEC3CF-5754-44FB-9DDC-83864B2ECF3D}" type="pres">
      <dgm:prSet presAssocID="{94C123C5-CB28-4B08-BB21-1F0B3826DE8D}" presName="linear" presStyleCnt="0">
        <dgm:presLayoutVars>
          <dgm:animLvl val="lvl"/>
          <dgm:resizeHandles val="exact"/>
        </dgm:presLayoutVars>
      </dgm:prSet>
      <dgm:spPr/>
    </dgm:pt>
    <dgm:pt modelId="{230F0F12-365F-4B17-89A5-EC69C875B9A0}" type="pres">
      <dgm:prSet presAssocID="{79983EA3-01F2-4245-B846-28048BB1F150}" presName="parentText" presStyleLbl="node1" presStyleIdx="0" presStyleCnt="3">
        <dgm:presLayoutVars>
          <dgm:chMax val="0"/>
          <dgm:bulletEnabled val="1"/>
        </dgm:presLayoutVars>
      </dgm:prSet>
      <dgm:spPr/>
    </dgm:pt>
    <dgm:pt modelId="{B34C1499-01A4-4D4F-BE77-1A560BFB096E}" type="pres">
      <dgm:prSet presAssocID="{3F3C794E-E6A9-4555-B1C0-80B5A3F4096E}" presName="spacer" presStyleCnt="0"/>
      <dgm:spPr/>
    </dgm:pt>
    <dgm:pt modelId="{0B0AFA71-41F1-477B-A712-603C4D5BC99D}" type="pres">
      <dgm:prSet presAssocID="{BBF7A754-4EC3-4699-A12E-59C1379EED59}" presName="parentText" presStyleLbl="node1" presStyleIdx="1" presStyleCnt="3">
        <dgm:presLayoutVars>
          <dgm:chMax val="0"/>
          <dgm:bulletEnabled val="1"/>
        </dgm:presLayoutVars>
      </dgm:prSet>
      <dgm:spPr/>
    </dgm:pt>
    <dgm:pt modelId="{6897E581-E1F8-402A-8EF0-AC49AACFD67B}" type="pres">
      <dgm:prSet presAssocID="{D032051E-E9E4-48CC-B85F-C35F208A6F90}" presName="spacer" presStyleCnt="0"/>
      <dgm:spPr/>
    </dgm:pt>
    <dgm:pt modelId="{CD828356-F670-4C7D-BFD7-F4BD1F16E0EF}" type="pres">
      <dgm:prSet presAssocID="{91E10387-A237-4861-9AAD-F73C48350C57}" presName="parentText" presStyleLbl="node1" presStyleIdx="2" presStyleCnt="3">
        <dgm:presLayoutVars>
          <dgm:chMax val="0"/>
          <dgm:bulletEnabled val="1"/>
        </dgm:presLayoutVars>
      </dgm:prSet>
      <dgm:spPr/>
    </dgm:pt>
  </dgm:ptLst>
  <dgm:cxnLst>
    <dgm:cxn modelId="{0A604112-744F-48DE-9D75-7398B82D86B8}" type="presOf" srcId="{BBF7A754-4EC3-4699-A12E-59C1379EED59}" destId="{0B0AFA71-41F1-477B-A712-603C4D5BC99D}" srcOrd="0" destOrd="0" presId="urn:microsoft.com/office/officeart/2005/8/layout/vList2"/>
    <dgm:cxn modelId="{6236B963-C6A4-4367-9A66-8608A20DFB22}" srcId="{94C123C5-CB28-4B08-BB21-1F0B3826DE8D}" destId="{79983EA3-01F2-4245-B846-28048BB1F150}" srcOrd="0" destOrd="0" parTransId="{DF0465F4-B93C-4703-A29E-6682D81A49BE}" sibTransId="{3F3C794E-E6A9-4555-B1C0-80B5A3F4096E}"/>
    <dgm:cxn modelId="{C2516287-F9FC-4DFD-86FF-023CCF06B5F5}" type="presOf" srcId="{94C123C5-CB28-4B08-BB21-1F0B3826DE8D}" destId="{14FEC3CF-5754-44FB-9DDC-83864B2ECF3D}" srcOrd="0" destOrd="0" presId="urn:microsoft.com/office/officeart/2005/8/layout/vList2"/>
    <dgm:cxn modelId="{0F8A2E88-392F-45F5-B6F7-B8DBF5D52AC3}" type="presOf" srcId="{79983EA3-01F2-4245-B846-28048BB1F150}" destId="{230F0F12-365F-4B17-89A5-EC69C875B9A0}" srcOrd="0" destOrd="0" presId="urn:microsoft.com/office/officeart/2005/8/layout/vList2"/>
    <dgm:cxn modelId="{99E8069D-3CA1-44A6-ADED-FDF782A1AD82}" srcId="{94C123C5-CB28-4B08-BB21-1F0B3826DE8D}" destId="{91E10387-A237-4861-9AAD-F73C48350C57}" srcOrd="2" destOrd="0" parTransId="{25FA1A7D-CDB6-492E-8621-02D1F910B28D}" sibTransId="{D39F563D-8947-47EA-897D-385B023F9DD2}"/>
    <dgm:cxn modelId="{20B59BE4-32C3-4FA8-A1C0-E5C4ADC1C779}" type="presOf" srcId="{91E10387-A237-4861-9AAD-F73C48350C57}" destId="{CD828356-F670-4C7D-BFD7-F4BD1F16E0EF}" srcOrd="0" destOrd="0" presId="urn:microsoft.com/office/officeart/2005/8/layout/vList2"/>
    <dgm:cxn modelId="{8BB260FB-0522-4156-9977-78DF1E789C59}" srcId="{94C123C5-CB28-4B08-BB21-1F0B3826DE8D}" destId="{BBF7A754-4EC3-4699-A12E-59C1379EED59}" srcOrd="1" destOrd="0" parTransId="{2C3557FC-7429-4EBF-A3DB-5E0D94B2B9A0}" sibTransId="{D032051E-E9E4-48CC-B85F-C35F208A6F90}"/>
    <dgm:cxn modelId="{F4A90597-03A8-4DD9-8720-32C6BB97F6CC}" type="presParOf" srcId="{14FEC3CF-5754-44FB-9DDC-83864B2ECF3D}" destId="{230F0F12-365F-4B17-89A5-EC69C875B9A0}" srcOrd="0" destOrd="0" presId="urn:microsoft.com/office/officeart/2005/8/layout/vList2"/>
    <dgm:cxn modelId="{FB50A34F-30B0-41D7-B9F3-6023849FDE51}" type="presParOf" srcId="{14FEC3CF-5754-44FB-9DDC-83864B2ECF3D}" destId="{B34C1499-01A4-4D4F-BE77-1A560BFB096E}" srcOrd="1" destOrd="0" presId="urn:microsoft.com/office/officeart/2005/8/layout/vList2"/>
    <dgm:cxn modelId="{ABD8918C-3371-4CA7-B9D0-46279A0DB021}" type="presParOf" srcId="{14FEC3CF-5754-44FB-9DDC-83864B2ECF3D}" destId="{0B0AFA71-41F1-477B-A712-603C4D5BC99D}" srcOrd="2" destOrd="0" presId="urn:microsoft.com/office/officeart/2005/8/layout/vList2"/>
    <dgm:cxn modelId="{1A607683-414D-47F0-9DA4-96D4F5FABAB2}" type="presParOf" srcId="{14FEC3CF-5754-44FB-9DDC-83864B2ECF3D}" destId="{6897E581-E1F8-402A-8EF0-AC49AACFD67B}" srcOrd="3" destOrd="0" presId="urn:microsoft.com/office/officeart/2005/8/layout/vList2"/>
    <dgm:cxn modelId="{E101C3D7-299A-4096-B76C-9D74A26E0A3C}" type="presParOf" srcId="{14FEC3CF-5754-44FB-9DDC-83864B2ECF3D}" destId="{CD828356-F670-4C7D-BFD7-F4BD1F16E0EF}"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E060C7-D597-4142-BD57-6C732947F4F1}"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7E553426-5CF9-4E6A-8CF3-BB694B6FEAFD}">
      <dgm:prSet/>
      <dgm:spPr/>
      <dgm:t>
        <a:bodyPr/>
        <a:lstStyle/>
        <a:p>
          <a:r>
            <a:rPr lang="en-US"/>
            <a:t>Using functionalities of sklearn libraries we implemented prior mentioned models. The code snippet in previous slide is the the model implementation. </a:t>
          </a:r>
        </a:p>
      </dgm:t>
    </dgm:pt>
    <dgm:pt modelId="{5D887108-8E38-4D2D-87B6-350D2B92B48F}" type="parTrans" cxnId="{05A866CC-A5F8-4B75-B63B-03C4D996ACCA}">
      <dgm:prSet/>
      <dgm:spPr/>
      <dgm:t>
        <a:bodyPr/>
        <a:lstStyle/>
        <a:p>
          <a:endParaRPr lang="en-US"/>
        </a:p>
      </dgm:t>
    </dgm:pt>
    <dgm:pt modelId="{503825B1-52EF-4E67-8C35-947DC68DFA7C}" type="sibTrans" cxnId="{05A866CC-A5F8-4B75-B63B-03C4D996ACCA}">
      <dgm:prSet/>
      <dgm:spPr/>
      <dgm:t>
        <a:bodyPr/>
        <a:lstStyle/>
        <a:p>
          <a:endParaRPr lang="en-US"/>
        </a:p>
      </dgm:t>
    </dgm:pt>
    <dgm:pt modelId="{987D083F-698E-4A23-888E-7C2F9FBD2687}">
      <dgm:prSet/>
      <dgm:spPr/>
      <dgm:t>
        <a:bodyPr/>
        <a:lstStyle/>
        <a:p>
          <a:r>
            <a:rPr lang="en-US"/>
            <a:t>So what do we benefit from testing our data on different models ?</a:t>
          </a:r>
        </a:p>
      </dgm:t>
    </dgm:pt>
    <dgm:pt modelId="{222F54F9-628B-47EB-9C23-43E95DDB26FA}" type="parTrans" cxnId="{2FF7E0DA-3431-4617-8F1D-F20054F46E70}">
      <dgm:prSet/>
      <dgm:spPr/>
      <dgm:t>
        <a:bodyPr/>
        <a:lstStyle/>
        <a:p>
          <a:endParaRPr lang="en-US"/>
        </a:p>
      </dgm:t>
    </dgm:pt>
    <dgm:pt modelId="{A8B7A0ED-F49F-4E5E-9E4C-90A819AFA6DC}" type="sibTrans" cxnId="{2FF7E0DA-3431-4617-8F1D-F20054F46E70}">
      <dgm:prSet/>
      <dgm:spPr/>
      <dgm:t>
        <a:bodyPr/>
        <a:lstStyle/>
        <a:p>
          <a:endParaRPr lang="en-US"/>
        </a:p>
      </dgm:t>
    </dgm:pt>
    <dgm:pt modelId="{EE8FFDD6-C427-4737-983F-5A26AD145A0E}">
      <dgm:prSet/>
      <dgm:spPr/>
      <dgm:t>
        <a:bodyPr/>
        <a:lstStyle/>
        <a:p>
          <a:r>
            <a:rPr lang="en-US"/>
            <a:t>It gives a holistic sense on factors like which model takes less time to train, which model consumes less computing power, which model gains maximum accuracy, etc.</a:t>
          </a:r>
        </a:p>
      </dgm:t>
    </dgm:pt>
    <dgm:pt modelId="{0F318517-1973-4C07-BA9A-096354939547}" type="parTrans" cxnId="{547CE6A9-62A2-4314-A5C6-017E5DFA897D}">
      <dgm:prSet/>
      <dgm:spPr/>
      <dgm:t>
        <a:bodyPr/>
        <a:lstStyle/>
        <a:p>
          <a:endParaRPr lang="en-US"/>
        </a:p>
      </dgm:t>
    </dgm:pt>
    <dgm:pt modelId="{8A31E5BD-4E36-45E1-AADB-4D13727CCFA3}" type="sibTrans" cxnId="{547CE6A9-62A2-4314-A5C6-017E5DFA897D}">
      <dgm:prSet/>
      <dgm:spPr/>
      <dgm:t>
        <a:bodyPr/>
        <a:lstStyle/>
        <a:p>
          <a:endParaRPr lang="en-US"/>
        </a:p>
      </dgm:t>
    </dgm:pt>
    <dgm:pt modelId="{9C866466-A92E-4E19-9747-4F1AFF6B811B}">
      <dgm:prSet/>
      <dgm:spPr/>
      <dgm:t>
        <a:bodyPr/>
        <a:lstStyle/>
        <a:p>
          <a:r>
            <a:rPr lang="en-US"/>
            <a:t>After culmination these factors, we try to tweak our models with different parameters to achieve maximum accuracy.</a:t>
          </a:r>
        </a:p>
      </dgm:t>
    </dgm:pt>
    <dgm:pt modelId="{129A5564-5B01-4E93-B628-B9C4D8D49E1D}" type="parTrans" cxnId="{E7FEB094-DA13-4CEC-AF4C-C2D8BCB6A0F8}">
      <dgm:prSet/>
      <dgm:spPr/>
      <dgm:t>
        <a:bodyPr/>
        <a:lstStyle/>
        <a:p>
          <a:endParaRPr lang="en-US"/>
        </a:p>
      </dgm:t>
    </dgm:pt>
    <dgm:pt modelId="{A0E79479-51CC-4D1F-B792-327AA62662C8}" type="sibTrans" cxnId="{E7FEB094-DA13-4CEC-AF4C-C2D8BCB6A0F8}">
      <dgm:prSet/>
      <dgm:spPr/>
      <dgm:t>
        <a:bodyPr/>
        <a:lstStyle/>
        <a:p>
          <a:endParaRPr lang="en-US"/>
        </a:p>
      </dgm:t>
    </dgm:pt>
    <dgm:pt modelId="{6C4D2339-F706-4E29-B664-4A40A746845F}" type="pres">
      <dgm:prSet presAssocID="{A8E060C7-D597-4142-BD57-6C732947F4F1}" presName="linear" presStyleCnt="0">
        <dgm:presLayoutVars>
          <dgm:animLvl val="lvl"/>
          <dgm:resizeHandles val="exact"/>
        </dgm:presLayoutVars>
      </dgm:prSet>
      <dgm:spPr/>
    </dgm:pt>
    <dgm:pt modelId="{5D3B2F7B-037B-4520-ACCB-DE91A8BB27CC}" type="pres">
      <dgm:prSet presAssocID="{7E553426-5CF9-4E6A-8CF3-BB694B6FEAFD}" presName="parentText" presStyleLbl="node1" presStyleIdx="0" presStyleCnt="4">
        <dgm:presLayoutVars>
          <dgm:chMax val="0"/>
          <dgm:bulletEnabled val="1"/>
        </dgm:presLayoutVars>
      </dgm:prSet>
      <dgm:spPr/>
    </dgm:pt>
    <dgm:pt modelId="{38C29C49-DEC0-4322-AFBA-D90ACCEA8BCC}" type="pres">
      <dgm:prSet presAssocID="{503825B1-52EF-4E67-8C35-947DC68DFA7C}" presName="spacer" presStyleCnt="0"/>
      <dgm:spPr/>
    </dgm:pt>
    <dgm:pt modelId="{E47F3077-0D26-4D87-B1F6-C3BDA3351163}" type="pres">
      <dgm:prSet presAssocID="{987D083F-698E-4A23-888E-7C2F9FBD2687}" presName="parentText" presStyleLbl="node1" presStyleIdx="1" presStyleCnt="4">
        <dgm:presLayoutVars>
          <dgm:chMax val="0"/>
          <dgm:bulletEnabled val="1"/>
        </dgm:presLayoutVars>
      </dgm:prSet>
      <dgm:spPr/>
    </dgm:pt>
    <dgm:pt modelId="{5902750E-7BCB-461E-92AE-0EB009D2F5C0}" type="pres">
      <dgm:prSet presAssocID="{A8B7A0ED-F49F-4E5E-9E4C-90A819AFA6DC}" presName="spacer" presStyleCnt="0"/>
      <dgm:spPr/>
    </dgm:pt>
    <dgm:pt modelId="{C9FDA3E2-E10B-42C5-BA58-B6CF9AE6CB9F}" type="pres">
      <dgm:prSet presAssocID="{EE8FFDD6-C427-4737-983F-5A26AD145A0E}" presName="parentText" presStyleLbl="node1" presStyleIdx="2" presStyleCnt="4">
        <dgm:presLayoutVars>
          <dgm:chMax val="0"/>
          <dgm:bulletEnabled val="1"/>
        </dgm:presLayoutVars>
      </dgm:prSet>
      <dgm:spPr/>
    </dgm:pt>
    <dgm:pt modelId="{158BF90D-309E-49F2-9F06-4E87832D8CC2}" type="pres">
      <dgm:prSet presAssocID="{8A31E5BD-4E36-45E1-AADB-4D13727CCFA3}" presName="spacer" presStyleCnt="0"/>
      <dgm:spPr/>
    </dgm:pt>
    <dgm:pt modelId="{49835765-9275-4CF0-A046-9B6E47C3B55F}" type="pres">
      <dgm:prSet presAssocID="{9C866466-A92E-4E19-9747-4F1AFF6B811B}" presName="parentText" presStyleLbl="node1" presStyleIdx="3" presStyleCnt="4">
        <dgm:presLayoutVars>
          <dgm:chMax val="0"/>
          <dgm:bulletEnabled val="1"/>
        </dgm:presLayoutVars>
      </dgm:prSet>
      <dgm:spPr/>
    </dgm:pt>
  </dgm:ptLst>
  <dgm:cxnLst>
    <dgm:cxn modelId="{DB055453-4F01-4047-A6D9-59DB83A389A4}" type="presOf" srcId="{EE8FFDD6-C427-4737-983F-5A26AD145A0E}" destId="{C9FDA3E2-E10B-42C5-BA58-B6CF9AE6CB9F}" srcOrd="0" destOrd="0" presId="urn:microsoft.com/office/officeart/2005/8/layout/vList2"/>
    <dgm:cxn modelId="{E7FEB094-DA13-4CEC-AF4C-C2D8BCB6A0F8}" srcId="{A8E060C7-D597-4142-BD57-6C732947F4F1}" destId="{9C866466-A92E-4E19-9747-4F1AFF6B811B}" srcOrd="3" destOrd="0" parTransId="{129A5564-5B01-4E93-B628-B9C4D8D49E1D}" sibTransId="{A0E79479-51CC-4D1F-B792-327AA62662C8}"/>
    <dgm:cxn modelId="{97E30BA9-C48B-43CA-A1D3-E60BE174AF6C}" type="presOf" srcId="{9C866466-A92E-4E19-9747-4F1AFF6B811B}" destId="{49835765-9275-4CF0-A046-9B6E47C3B55F}" srcOrd="0" destOrd="0" presId="urn:microsoft.com/office/officeart/2005/8/layout/vList2"/>
    <dgm:cxn modelId="{547CE6A9-62A2-4314-A5C6-017E5DFA897D}" srcId="{A8E060C7-D597-4142-BD57-6C732947F4F1}" destId="{EE8FFDD6-C427-4737-983F-5A26AD145A0E}" srcOrd="2" destOrd="0" parTransId="{0F318517-1973-4C07-BA9A-096354939547}" sibTransId="{8A31E5BD-4E36-45E1-AADB-4D13727CCFA3}"/>
    <dgm:cxn modelId="{05A866CC-A5F8-4B75-B63B-03C4D996ACCA}" srcId="{A8E060C7-D597-4142-BD57-6C732947F4F1}" destId="{7E553426-5CF9-4E6A-8CF3-BB694B6FEAFD}" srcOrd="0" destOrd="0" parTransId="{5D887108-8E38-4D2D-87B6-350D2B92B48F}" sibTransId="{503825B1-52EF-4E67-8C35-947DC68DFA7C}"/>
    <dgm:cxn modelId="{2FF7E0DA-3431-4617-8F1D-F20054F46E70}" srcId="{A8E060C7-D597-4142-BD57-6C732947F4F1}" destId="{987D083F-698E-4A23-888E-7C2F9FBD2687}" srcOrd="1" destOrd="0" parTransId="{222F54F9-628B-47EB-9C23-43E95DDB26FA}" sibTransId="{A8B7A0ED-F49F-4E5E-9E4C-90A819AFA6DC}"/>
    <dgm:cxn modelId="{2E0356DB-A10D-4414-831E-4D569D8653EE}" type="presOf" srcId="{7E553426-5CF9-4E6A-8CF3-BB694B6FEAFD}" destId="{5D3B2F7B-037B-4520-ACCB-DE91A8BB27CC}" srcOrd="0" destOrd="0" presId="urn:microsoft.com/office/officeart/2005/8/layout/vList2"/>
    <dgm:cxn modelId="{C716C5E2-AE6D-4928-948C-43D1D055EE1C}" type="presOf" srcId="{A8E060C7-D597-4142-BD57-6C732947F4F1}" destId="{6C4D2339-F706-4E29-B664-4A40A746845F}" srcOrd="0" destOrd="0" presId="urn:microsoft.com/office/officeart/2005/8/layout/vList2"/>
    <dgm:cxn modelId="{3A21D1E8-5C84-4D72-9C3F-E1C8DB887787}" type="presOf" srcId="{987D083F-698E-4A23-888E-7C2F9FBD2687}" destId="{E47F3077-0D26-4D87-B1F6-C3BDA3351163}" srcOrd="0" destOrd="0" presId="urn:microsoft.com/office/officeart/2005/8/layout/vList2"/>
    <dgm:cxn modelId="{1023EBA8-6AC8-47FE-A0CC-11E16F973478}" type="presParOf" srcId="{6C4D2339-F706-4E29-B664-4A40A746845F}" destId="{5D3B2F7B-037B-4520-ACCB-DE91A8BB27CC}" srcOrd="0" destOrd="0" presId="urn:microsoft.com/office/officeart/2005/8/layout/vList2"/>
    <dgm:cxn modelId="{FC19ED7F-C588-4EC7-A6C9-2DAEE653695A}" type="presParOf" srcId="{6C4D2339-F706-4E29-B664-4A40A746845F}" destId="{38C29C49-DEC0-4322-AFBA-D90ACCEA8BCC}" srcOrd="1" destOrd="0" presId="urn:microsoft.com/office/officeart/2005/8/layout/vList2"/>
    <dgm:cxn modelId="{67B2258A-5DBE-4B81-8662-97863600B48D}" type="presParOf" srcId="{6C4D2339-F706-4E29-B664-4A40A746845F}" destId="{E47F3077-0D26-4D87-B1F6-C3BDA3351163}" srcOrd="2" destOrd="0" presId="urn:microsoft.com/office/officeart/2005/8/layout/vList2"/>
    <dgm:cxn modelId="{3F1CF21A-AB2D-47D3-983B-519092592388}" type="presParOf" srcId="{6C4D2339-F706-4E29-B664-4A40A746845F}" destId="{5902750E-7BCB-461E-92AE-0EB009D2F5C0}" srcOrd="3" destOrd="0" presId="urn:microsoft.com/office/officeart/2005/8/layout/vList2"/>
    <dgm:cxn modelId="{09CD8B62-D74F-4C53-BD4D-DF69F1A0EC04}" type="presParOf" srcId="{6C4D2339-F706-4E29-B664-4A40A746845F}" destId="{C9FDA3E2-E10B-42C5-BA58-B6CF9AE6CB9F}" srcOrd="4" destOrd="0" presId="urn:microsoft.com/office/officeart/2005/8/layout/vList2"/>
    <dgm:cxn modelId="{6C339B57-9F2A-4EAF-B0EC-F23A5EB4F02C}" type="presParOf" srcId="{6C4D2339-F706-4E29-B664-4A40A746845F}" destId="{158BF90D-309E-49F2-9F06-4E87832D8CC2}" srcOrd="5" destOrd="0" presId="urn:microsoft.com/office/officeart/2005/8/layout/vList2"/>
    <dgm:cxn modelId="{49258D70-113F-4F67-AD1F-C4215A88A9A4}" type="presParOf" srcId="{6C4D2339-F706-4E29-B664-4A40A746845F}" destId="{49835765-9275-4CF0-A046-9B6E47C3B55F}"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50CCA5-A673-4559-9DE7-526757C3AF92}">
      <dsp:nvSpPr>
        <dsp:cNvPr id="0" name=""/>
        <dsp:cNvSpPr/>
      </dsp:nvSpPr>
      <dsp:spPr>
        <a:xfrm>
          <a:off x="0" y="38099"/>
          <a:ext cx="7505700"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We plan to implement it using different models and test the accuracy for the respective models:</a:t>
          </a:r>
        </a:p>
      </dsp:txBody>
      <dsp:txXfrm>
        <a:off x="30157" y="68256"/>
        <a:ext cx="7445386" cy="557446"/>
      </dsp:txXfrm>
    </dsp:sp>
    <dsp:sp modelId="{653E967A-9DDE-4F32-8556-9F3D0A934DBC}">
      <dsp:nvSpPr>
        <dsp:cNvPr id="0" name=""/>
        <dsp:cNvSpPr/>
      </dsp:nvSpPr>
      <dsp:spPr>
        <a:xfrm>
          <a:off x="0" y="655859"/>
          <a:ext cx="75057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8306"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dirty="0">
              <a:latin typeface="Times New Roman" panose="02020603050405020304" pitchFamily="18" charset="0"/>
              <a:cs typeface="Times New Roman" panose="02020603050405020304" pitchFamily="18" charset="0"/>
            </a:rPr>
            <a:t>Logistic Regression</a:t>
          </a:r>
        </a:p>
        <a:p>
          <a:pPr marL="114300" lvl="1" indent="-114300" algn="l" defTabSz="533400">
            <a:lnSpc>
              <a:spcPct val="90000"/>
            </a:lnSpc>
            <a:spcBef>
              <a:spcPct val="0"/>
            </a:spcBef>
            <a:spcAft>
              <a:spcPct val="20000"/>
            </a:spcAft>
            <a:buChar char="•"/>
          </a:pPr>
          <a:r>
            <a:rPr lang="en-US" sz="1200" kern="1200" dirty="0">
              <a:latin typeface="Times New Roman" panose="02020603050405020304" pitchFamily="18" charset="0"/>
              <a:cs typeface="Times New Roman" panose="02020603050405020304" pitchFamily="18" charset="0"/>
            </a:rPr>
            <a:t>K-Means Clustering </a:t>
          </a:r>
        </a:p>
        <a:p>
          <a:pPr marL="114300" lvl="1" indent="-114300" algn="l" defTabSz="533400">
            <a:lnSpc>
              <a:spcPct val="90000"/>
            </a:lnSpc>
            <a:spcBef>
              <a:spcPct val="0"/>
            </a:spcBef>
            <a:spcAft>
              <a:spcPct val="20000"/>
            </a:spcAft>
            <a:buChar char="•"/>
          </a:pPr>
          <a:r>
            <a:rPr lang="en-US" sz="1200" kern="1200" dirty="0">
              <a:latin typeface="Times New Roman" panose="02020603050405020304" pitchFamily="18" charset="0"/>
              <a:cs typeface="Times New Roman" panose="02020603050405020304" pitchFamily="18" charset="0"/>
            </a:rPr>
            <a:t>Decision Tree Classifier</a:t>
          </a:r>
        </a:p>
        <a:p>
          <a:pPr marL="114300" lvl="1" indent="-114300" algn="l" defTabSz="533400">
            <a:lnSpc>
              <a:spcPct val="90000"/>
            </a:lnSpc>
            <a:spcBef>
              <a:spcPct val="0"/>
            </a:spcBef>
            <a:spcAft>
              <a:spcPct val="20000"/>
            </a:spcAft>
            <a:buChar char="•"/>
          </a:pPr>
          <a:r>
            <a:rPr lang="en-US" sz="1200" kern="1200" dirty="0">
              <a:latin typeface="Times New Roman" panose="02020603050405020304" pitchFamily="18" charset="0"/>
              <a:cs typeface="Times New Roman" panose="02020603050405020304" pitchFamily="18" charset="0"/>
            </a:rPr>
            <a:t>Random Forest Classifie</a:t>
          </a:r>
          <a:r>
            <a:rPr lang="en-US" sz="1200" kern="1200" dirty="0"/>
            <a:t>r</a:t>
          </a:r>
        </a:p>
      </dsp:txBody>
      <dsp:txXfrm>
        <a:off x="0" y="655859"/>
        <a:ext cx="7505700" cy="794880"/>
      </dsp:txXfrm>
    </dsp:sp>
    <dsp:sp modelId="{63057AFA-9E7B-4DD1-9907-9BBD36E88526}">
      <dsp:nvSpPr>
        <dsp:cNvPr id="0" name=""/>
        <dsp:cNvSpPr/>
      </dsp:nvSpPr>
      <dsp:spPr>
        <a:xfrm>
          <a:off x="0" y="1488840"/>
          <a:ext cx="7505700" cy="617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If time permits, we want to try out SVM model implementation. (We will be learning it in further course)</a:t>
          </a:r>
        </a:p>
      </dsp:txBody>
      <dsp:txXfrm>
        <a:off x="30157" y="1518997"/>
        <a:ext cx="7445386" cy="557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733D1-1029-4845-9690-74B131586188}">
      <dsp:nvSpPr>
        <dsp:cNvPr id="0" name=""/>
        <dsp:cNvSpPr/>
      </dsp:nvSpPr>
      <dsp:spPr>
        <a:xfrm>
          <a:off x="0" y="250380"/>
          <a:ext cx="4781400" cy="9476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When we started the preprocessing of the data, the adjacent graph shows the division of total count into tumor being Malignant and Benign. </a:t>
          </a:r>
        </a:p>
      </dsp:txBody>
      <dsp:txXfrm>
        <a:off x="46263" y="296643"/>
        <a:ext cx="4688874" cy="855173"/>
      </dsp:txXfrm>
    </dsp:sp>
    <dsp:sp modelId="{97E9D01A-43A3-4068-8557-1B83D1BEA142}">
      <dsp:nvSpPr>
        <dsp:cNvPr id="0" name=""/>
        <dsp:cNvSpPr/>
      </dsp:nvSpPr>
      <dsp:spPr>
        <a:xfrm>
          <a:off x="0" y="1249920"/>
          <a:ext cx="4781400" cy="9476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The Blue (M) is the Malignant and the Orange (B) is the Benign.</a:t>
          </a:r>
        </a:p>
      </dsp:txBody>
      <dsp:txXfrm>
        <a:off x="46263" y="1296183"/>
        <a:ext cx="4688874" cy="8551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0F0F12-365F-4B17-89A5-EC69C875B9A0}">
      <dsp:nvSpPr>
        <dsp:cNvPr id="0" name=""/>
        <dsp:cNvSpPr/>
      </dsp:nvSpPr>
      <dsp:spPr>
        <a:xfrm>
          <a:off x="0" y="26384"/>
          <a:ext cx="7505700" cy="6563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KNN is a Classification algorithm which we can also be used for regression purpose.</a:t>
          </a:r>
        </a:p>
      </dsp:txBody>
      <dsp:txXfrm>
        <a:off x="32041" y="58425"/>
        <a:ext cx="7441618" cy="592288"/>
      </dsp:txXfrm>
    </dsp:sp>
    <dsp:sp modelId="{0B0AFA71-41F1-477B-A712-603C4D5BC99D}">
      <dsp:nvSpPr>
        <dsp:cNvPr id="0" name=""/>
        <dsp:cNvSpPr/>
      </dsp:nvSpPr>
      <dsp:spPr>
        <a:xfrm>
          <a:off x="0" y="731715"/>
          <a:ext cx="7505700" cy="6563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KNN algorithm assumes that similar things exist in close proximity. In other words, similar things are near to each other.</a:t>
          </a:r>
        </a:p>
      </dsp:txBody>
      <dsp:txXfrm>
        <a:off x="32041" y="763756"/>
        <a:ext cx="7441618" cy="592288"/>
      </dsp:txXfrm>
    </dsp:sp>
    <dsp:sp modelId="{CD828356-F670-4C7D-BFD7-F4BD1F16E0EF}">
      <dsp:nvSpPr>
        <dsp:cNvPr id="0" name=""/>
        <dsp:cNvSpPr/>
      </dsp:nvSpPr>
      <dsp:spPr>
        <a:xfrm>
          <a:off x="0" y="1437045"/>
          <a:ext cx="7505700" cy="6563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For predicting the class of any point, we calculate the distance or score to every point and get k - nearest points and give the classification result.</a:t>
          </a:r>
        </a:p>
      </dsp:txBody>
      <dsp:txXfrm>
        <a:off x="32041" y="1469086"/>
        <a:ext cx="7441618" cy="5922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B2F7B-037B-4520-ACCB-DE91A8BB27CC}">
      <dsp:nvSpPr>
        <dsp:cNvPr id="0" name=""/>
        <dsp:cNvSpPr/>
      </dsp:nvSpPr>
      <dsp:spPr>
        <a:xfrm>
          <a:off x="0" y="204227"/>
          <a:ext cx="4435078" cy="737100"/>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Using functionalities of sklearn libraries we implemented prior mentioned models. The code snippet in previous slide is the the model implementation. </a:t>
          </a:r>
        </a:p>
      </dsp:txBody>
      <dsp:txXfrm>
        <a:off x="35982" y="240209"/>
        <a:ext cx="4363114" cy="665136"/>
      </dsp:txXfrm>
    </dsp:sp>
    <dsp:sp modelId="{E47F3077-0D26-4D87-B1F6-C3BDA3351163}">
      <dsp:nvSpPr>
        <dsp:cNvPr id="0" name=""/>
        <dsp:cNvSpPr/>
      </dsp:nvSpPr>
      <dsp:spPr>
        <a:xfrm>
          <a:off x="0" y="981647"/>
          <a:ext cx="4435078" cy="737100"/>
        </a:xfrm>
        <a:prstGeom prst="roundRect">
          <a:avLst/>
        </a:prstGeom>
        <a:gradFill rotWithShape="0">
          <a:gsLst>
            <a:gs pos="0">
              <a:schemeClr val="accent2">
                <a:hueOff val="-1130992"/>
                <a:satOff val="3728"/>
                <a:lumOff val="3987"/>
                <a:alphaOff val="0"/>
                <a:tint val="98000"/>
                <a:satMod val="110000"/>
                <a:lumMod val="104000"/>
              </a:schemeClr>
            </a:gs>
            <a:gs pos="69000">
              <a:schemeClr val="accent2">
                <a:hueOff val="-1130992"/>
                <a:satOff val="3728"/>
                <a:lumOff val="3987"/>
                <a:alphaOff val="0"/>
                <a:shade val="88000"/>
                <a:satMod val="130000"/>
                <a:lumMod val="92000"/>
              </a:schemeClr>
            </a:gs>
            <a:gs pos="100000">
              <a:schemeClr val="accent2">
                <a:hueOff val="-1130992"/>
                <a:satOff val="3728"/>
                <a:lumOff val="3987"/>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So what do we benefit from testing our data on different models ?</a:t>
          </a:r>
        </a:p>
      </dsp:txBody>
      <dsp:txXfrm>
        <a:off x="35982" y="1017629"/>
        <a:ext cx="4363114" cy="665136"/>
      </dsp:txXfrm>
    </dsp:sp>
    <dsp:sp modelId="{C9FDA3E2-E10B-42C5-BA58-B6CF9AE6CB9F}">
      <dsp:nvSpPr>
        <dsp:cNvPr id="0" name=""/>
        <dsp:cNvSpPr/>
      </dsp:nvSpPr>
      <dsp:spPr>
        <a:xfrm>
          <a:off x="0" y="1759067"/>
          <a:ext cx="4435078" cy="737100"/>
        </a:xfrm>
        <a:prstGeom prst="roundRect">
          <a:avLst/>
        </a:prstGeom>
        <a:gradFill rotWithShape="0">
          <a:gsLst>
            <a:gs pos="0">
              <a:schemeClr val="accent2">
                <a:hueOff val="-2261984"/>
                <a:satOff val="7457"/>
                <a:lumOff val="7974"/>
                <a:alphaOff val="0"/>
                <a:tint val="98000"/>
                <a:satMod val="110000"/>
                <a:lumMod val="104000"/>
              </a:schemeClr>
            </a:gs>
            <a:gs pos="69000">
              <a:schemeClr val="accent2">
                <a:hueOff val="-2261984"/>
                <a:satOff val="7457"/>
                <a:lumOff val="7974"/>
                <a:alphaOff val="0"/>
                <a:shade val="88000"/>
                <a:satMod val="130000"/>
                <a:lumMod val="92000"/>
              </a:schemeClr>
            </a:gs>
            <a:gs pos="100000">
              <a:schemeClr val="accent2">
                <a:hueOff val="-2261984"/>
                <a:satOff val="7457"/>
                <a:lumOff val="7974"/>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It gives a holistic sense on factors like which model takes less time to train, which model consumes less computing power, which model gains maximum accuracy, etc.</a:t>
          </a:r>
        </a:p>
      </dsp:txBody>
      <dsp:txXfrm>
        <a:off x="35982" y="1795049"/>
        <a:ext cx="4363114" cy="665136"/>
      </dsp:txXfrm>
    </dsp:sp>
    <dsp:sp modelId="{49835765-9275-4CF0-A046-9B6E47C3B55F}">
      <dsp:nvSpPr>
        <dsp:cNvPr id="0" name=""/>
        <dsp:cNvSpPr/>
      </dsp:nvSpPr>
      <dsp:spPr>
        <a:xfrm>
          <a:off x="0" y="2536488"/>
          <a:ext cx="4435078" cy="737100"/>
        </a:xfrm>
        <a:prstGeom prst="roundRect">
          <a:avLst/>
        </a:prstGeom>
        <a:gradFill rotWithShape="0">
          <a:gsLst>
            <a:gs pos="0">
              <a:schemeClr val="accent2">
                <a:hueOff val="-3392975"/>
                <a:satOff val="11185"/>
                <a:lumOff val="11961"/>
                <a:alphaOff val="0"/>
                <a:tint val="98000"/>
                <a:satMod val="110000"/>
                <a:lumMod val="104000"/>
              </a:schemeClr>
            </a:gs>
            <a:gs pos="69000">
              <a:schemeClr val="accent2">
                <a:hueOff val="-3392975"/>
                <a:satOff val="11185"/>
                <a:lumOff val="11961"/>
                <a:alphaOff val="0"/>
                <a:shade val="88000"/>
                <a:satMod val="130000"/>
                <a:lumMod val="92000"/>
              </a:schemeClr>
            </a:gs>
            <a:gs pos="100000">
              <a:schemeClr val="accent2">
                <a:hueOff val="-3392975"/>
                <a:satOff val="11185"/>
                <a:lumOff val="11961"/>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After culmination these factors, we try to tweak our models with different parameters to achieve maximum accuracy.</a:t>
          </a:r>
        </a:p>
      </dsp:txBody>
      <dsp:txXfrm>
        <a:off x="35982" y="2572470"/>
        <a:ext cx="4363114" cy="66513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a02c302d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a02c302d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9a02c302d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9a02c302d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0b74c31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0b74c31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a0b74c318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a0b74c318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9fb85995c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9fb85995c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fb85995c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fb85995c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fb85995c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fb85995c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9fb85995c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9fb85995ce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a0b74c318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a0b74c318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f288cdf0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f288cdf0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a02c302d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a02c302d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f288cdf04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f288cdf04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fb85995c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fb85995c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fb85995c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fb85995c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0b74c318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0b74c318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fb85995c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fb85995c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a02c302d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a02c302d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9a02c302d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9a02c302d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a02c302d7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a02c302d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9a02c302d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9a02c302d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a02c302d7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a02c302d7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c6822bb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c6822bb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a02c302d7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a02c302d7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b2bd0e4b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9b2bd0e4b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12/16/2021</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19460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92920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79384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85976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1584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8824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577652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0242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005735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9359146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997396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34755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4070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7149329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12/16/2021</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42036416"/>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5676868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780308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18343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564378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51334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42381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24563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3086864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8005310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5856477"/>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16294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7271946"/>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smtClean="0"/>
              <a:pPr/>
              <a:t>12/16/2021</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2641337"/>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997329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2959148"/>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824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36489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9600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65862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471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025384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48A87A34-81AB-432B-8DAE-1953F412C126}" type="datetimeFigureOut">
              <a:rPr lang="en-US" dirty="0"/>
              <a:pPr/>
              <a:t>12/16/2021</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60724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dirty="0"/>
              <a:pPr/>
              <a:t>12/16/2021</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513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12/16/2021</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29517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48A87A34-81AB-432B-8DAE-1953F412C126}" type="datetimeFigureOut">
              <a:rPr lang="en-US" smtClean="0"/>
              <a:pPr/>
              <a:t>12/16/2021</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6206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uciml/breast-cancer-wisconsin-data"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1.png"/><Relationship Id="rId7" Type="http://schemas.openxmlformats.org/officeDocument/2006/relationships/diagramColors" Target="../diagrams/colors2.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g"/><Relationship Id="rId7" Type="http://schemas.openxmlformats.org/officeDocument/2006/relationships/diagramColors" Target="../diagrams/colors4.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8" Type="http://schemas.openxmlformats.org/officeDocument/2006/relationships/hyperlink" Target="https://www.intechopen.com/books/breast-cancer-and-surgery/machine-learning-methods-for-breast-cancer-diagnostic" TargetMode="External"/><Relationship Id="rId3" Type="http://schemas.openxmlformats.org/officeDocument/2006/relationships/image" Target="../media/image1.jpg"/><Relationship Id="rId7" Type="http://schemas.openxmlformats.org/officeDocument/2006/relationships/hyperlink" Target="https://towardsdatascience.com/building-a-simple-machine-learning-model-on-breast-cancer-data-eca4b3b99fa3"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kaggle.com/uciml/breast-cancer-wisconsin-data" TargetMode="External"/><Relationship Id="rId5" Type="http://schemas.openxmlformats.org/officeDocument/2006/relationships/hyperlink" Target="https://www.sciencedirect.com/science/article/pii/S2405959520300801" TargetMode="External"/><Relationship Id="rId4" Type="http://schemas.openxmlformats.org/officeDocument/2006/relationships/hyperlink" Target="https://www.hindawi.com/journals/jhe/2019/4253641/" TargetMode="External"/><Relationship Id="rId9" Type="http://schemas.openxmlformats.org/officeDocument/2006/relationships/hyperlink" Target="https://www.kdnuggets.com/2018/05/detecting-breast-cancer-deep-learning.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https://www.hindawi.com/journals/jhe/2019/4253641/"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127"/>
        <p:cNvGrpSpPr/>
        <p:nvPr/>
      </p:nvGrpSpPr>
      <p:grpSpPr>
        <a:xfrm>
          <a:off x="0" y="0"/>
          <a:ext cx="0" cy="0"/>
          <a:chOff x="0" y="0"/>
          <a:chExt cx="0" cy="0"/>
        </a:xfrm>
      </p:grpSpPr>
      <p:sp>
        <p:nvSpPr>
          <p:cNvPr id="70" name="Rectangle 69">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2" name="Picture 71">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74" name="Straight Connector 73">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BBC7667-C352-4842-9AFD-E5C16AD002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813335" y="2646406"/>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8" name="Rectangle 77">
            <a:extLst>
              <a:ext uri="{FF2B5EF4-FFF2-40B4-BE49-F238E27FC236}">
                <a16:creationId xmlns:a16="http://schemas.microsoft.com/office/drawing/2014/main" id="{1C69834E-5EEE-4D61-833E-049288964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8E5D9BA-46E7-4BFA-9C74-75495BF6F5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2" name="Rectangle 81">
            <a:extLst>
              <a:ext uri="{FF2B5EF4-FFF2-40B4-BE49-F238E27FC236}">
                <a16:creationId xmlns:a16="http://schemas.microsoft.com/office/drawing/2014/main" id="{5B033D76-5800-44B6-AFE9-EE2106935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98" y="478881"/>
            <a:ext cx="8179004" cy="363257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22D6F85-FFBA-4F81-AEE5-AAA17CB7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653" y="649250"/>
            <a:ext cx="7838694" cy="329184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2"/>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3B31514-E6DF-4357-9EEA-EFB798308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097" y="772694"/>
            <a:ext cx="7591806" cy="3044952"/>
          </a:xfrm>
          <a:prstGeom prst="rect">
            <a:avLst/>
          </a:prstGeom>
          <a:ln>
            <a:solidFill>
              <a:srgbClr val="949494"/>
            </a:solid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28" name="Google Shape;128;p13"/>
          <p:cNvSpPr txBox="1">
            <a:spLocks noGrp="1"/>
          </p:cNvSpPr>
          <p:nvPr>
            <p:ph type="title"/>
          </p:nvPr>
        </p:nvSpPr>
        <p:spPr>
          <a:xfrm>
            <a:off x="1167803" y="1188414"/>
            <a:ext cx="6824441" cy="1902938"/>
          </a:xfrm>
        </p:spPr>
        <p:txBody>
          <a:bodyPr spcFirstLastPara="1" vert="horz" lIns="91440" tIns="45720" rIns="91440" bIns="0" rtlCol="0" anchor="ctr" anchorCtr="0">
            <a:normAutofit/>
          </a:bodyPr>
          <a:lstStyle/>
          <a:p>
            <a:pPr marL="0" lvl="0" indent="0" defTabSz="914400">
              <a:spcBef>
                <a:spcPct val="0"/>
              </a:spcBef>
              <a:spcAft>
                <a:spcPts val="0"/>
              </a:spcAft>
            </a:pPr>
            <a:r>
              <a:rPr lang="en-US" sz="4200" b="1" dirty="0">
                <a:solidFill>
                  <a:schemeClr val="accent1"/>
                </a:solidFill>
                <a:latin typeface="Times New Roman" panose="02020603050405020304" pitchFamily="18" charset="0"/>
                <a:cs typeface="Times New Roman" panose="02020603050405020304" pitchFamily="18" charset="0"/>
              </a:rPr>
              <a:t>Breast Cancer Classification &amp; Detection</a:t>
            </a:r>
          </a:p>
        </p:txBody>
      </p:sp>
      <p:sp>
        <p:nvSpPr>
          <p:cNvPr id="129" name="Google Shape;129;p13"/>
          <p:cNvSpPr txBox="1">
            <a:spLocks noGrp="1"/>
          </p:cNvSpPr>
          <p:nvPr>
            <p:ph type="body" idx="1"/>
          </p:nvPr>
        </p:nvSpPr>
        <p:spPr>
          <a:xfrm>
            <a:off x="1151529" y="3099925"/>
            <a:ext cx="6840715" cy="558280"/>
          </a:xfrm>
        </p:spPr>
        <p:txBody>
          <a:bodyPr spcFirstLastPara="1" vert="horz" lIns="91440" tIns="91440" rIns="91440" bIns="91440" rtlCol="0" anchorCtr="0">
            <a:noAutofit/>
          </a:bodyPr>
          <a:lstStyle/>
          <a:p>
            <a:pPr marL="0" lvl="0" indent="0" defTabSz="914400">
              <a:lnSpc>
                <a:spcPct val="110000"/>
              </a:lnSpc>
              <a:spcBef>
                <a:spcPts val="1000"/>
              </a:spcBef>
              <a:spcAft>
                <a:spcPts val="600"/>
              </a:spcAft>
              <a:buSzPct val="100000"/>
              <a:buNone/>
            </a:pPr>
            <a:r>
              <a:rPr lang="en-US" sz="1700" b="1" cap="all" dirty="0">
                <a:solidFill>
                  <a:srgbClr val="002060"/>
                </a:solidFill>
                <a:latin typeface="Times New Roman" panose="02020603050405020304" pitchFamily="18" charset="0"/>
                <a:cs typeface="Times New Roman" panose="02020603050405020304" pitchFamily="18" charset="0"/>
              </a:rPr>
              <a:t>Domain: Disease Diagnosis Helper</a:t>
            </a:r>
          </a:p>
        </p:txBody>
      </p:sp>
      <p:pic>
        <p:nvPicPr>
          <p:cNvPr id="88" name="Picture 87">
            <a:extLst>
              <a:ext uri="{FF2B5EF4-FFF2-40B4-BE49-F238E27FC236}">
                <a16:creationId xmlns:a16="http://schemas.microsoft.com/office/drawing/2014/main" id="{4C401D57-600A-4C91-AC9A-14CA1ED6F7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0" name="Straight Connector 89">
            <a:extLst>
              <a:ext uri="{FF2B5EF4-FFF2-40B4-BE49-F238E27FC236}">
                <a16:creationId xmlns:a16="http://schemas.microsoft.com/office/drawing/2014/main" id="{412BDC66-00FA-4A3F-9BC7-BE05FF7705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819150" y="375100"/>
            <a:ext cx="7505700" cy="683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b="1" dirty="0">
                <a:latin typeface="Times New Roman" panose="02020603050405020304" pitchFamily="18" charset="0"/>
                <a:cs typeface="Times New Roman" panose="02020603050405020304" pitchFamily="18" charset="0"/>
              </a:rPr>
              <a:t>Fixation on Dataset</a:t>
            </a:r>
          </a:p>
        </p:txBody>
      </p:sp>
      <p:sp>
        <p:nvSpPr>
          <p:cNvPr id="193" name="Google Shape;193;p22"/>
          <p:cNvSpPr txBox="1">
            <a:spLocks noGrp="1"/>
          </p:cNvSpPr>
          <p:nvPr>
            <p:ph type="body" idx="1"/>
          </p:nvPr>
        </p:nvSpPr>
        <p:spPr>
          <a:xfrm>
            <a:off x="819150" y="1058650"/>
            <a:ext cx="7505700" cy="33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500" dirty="0">
                <a:latin typeface="Times New Roman" panose="02020603050405020304" pitchFamily="18" charset="0"/>
                <a:cs typeface="Times New Roman" panose="02020603050405020304" pitchFamily="18" charset="0"/>
              </a:rPr>
              <a:t>We looked at very renowned platforms like Kaggle and upon some of web scraping we came across few datasets as listed below.</a:t>
            </a:r>
          </a:p>
          <a:p>
            <a:pPr marL="457200" lvl="0" indent="-323850" algn="l" rtl="0">
              <a:spcBef>
                <a:spcPts val="1600"/>
              </a:spcBef>
              <a:spcAft>
                <a:spcPts val="0"/>
              </a:spcAft>
              <a:buSzPts val="1500"/>
              <a:buChar char="●"/>
            </a:pPr>
            <a:r>
              <a:rPr lang="en-IN" sz="1500" u="sng" dirty="0">
                <a:solidFill>
                  <a:schemeClr val="hlink"/>
                </a:solidFill>
                <a:latin typeface="Times New Roman" panose="02020603050405020304" pitchFamily="18" charset="0"/>
                <a:cs typeface="Times New Roman" panose="02020603050405020304" pitchFamily="18" charset="0"/>
                <a:hlinkClick r:id="rId3"/>
              </a:rPr>
              <a:t>Breast Cancer Wisconsin (Diagnostic) Data Set</a:t>
            </a:r>
            <a:endParaRPr lang="en-IN" sz="1500" dirty="0">
              <a:latin typeface="Times New Roman" panose="02020603050405020304" pitchFamily="18" charset="0"/>
              <a:cs typeface="Times New Roman" panose="02020603050405020304" pitchFamily="18" charset="0"/>
            </a:endParaRPr>
          </a:p>
          <a:p>
            <a:pPr marL="0" lvl="0" indent="0" algn="l" rtl="0">
              <a:spcBef>
                <a:spcPts val="1600"/>
              </a:spcBef>
              <a:spcAft>
                <a:spcPts val="1600"/>
              </a:spcAft>
              <a:buNone/>
            </a:pPr>
            <a:r>
              <a:rPr lang="en-IN" sz="1500" dirty="0">
                <a:latin typeface="Times New Roman" panose="02020603050405020304" pitchFamily="18" charset="0"/>
                <a:cs typeface="Times New Roman" panose="02020603050405020304" pitchFamily="18" charset="0"/>
              </a:rPr>
              <a:t>We wish to implement above mentioned models using this Dataset and tweak parameters to get maximum accuracy for our model.</a:t>
            </a:r>
          </a:p>
        </p:txBody>
      </p:sp>
      <p:pic>
        <p:nvPicPr>
          <p:cNvPr id="194" name="Google Shape;194;p22"/>
          <p:cNvPicPr preferRelativeResize="0"/>
          <p:nvPr/>
        </p:nvPicPr>
        <p:blipFill>
          <a:blip r:embed="rId4">
            <a:alphaModFix/>
          </a:blip>
          <a:stretch>
            <a:fillRect/>
          </a:stretch>
        </p:blipFill>
        <p:spPr>
          <a:xfrm>
            <a:off x="138223" y="3105925"/>
            <a:ext cx="8867554" cy="19578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98"/>
        <p:cNvGrpSpPr/>
        <p:nvPr/>
      </p:nvGrpSpPr>
      <p:grpSpPr>
        <a:xfrm>
          <a:off x="0" y="0"/>
          <a:ext cx="0" cy="0"/>
          <a:chOff x="0" y="0"/>
          <a:chExt cx="0" cy="0"/>
        </a:xfrm>
      </p:grpSpPr>
      <p:sp>
        <p:nvSpPr>
          <p:cNvPr id="148" name="Rectangle 14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50" name="Picture 14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52" name="Straight Connector 15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56" name="Rectangle 15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Connector 15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99" name="Google Shape;199;p23"/>
          <p:cNvSpPr txBox="1">
            <a:spLocks noGrp="1"/>
          </p:cNvSpPr>
          <p:nvPr>
            <p:ph type="title"/>
          </p:nvPr>
        </p:nvSpPr>
        <p:spPr>
          <a:xfrm>
            <a:off x="966734" y="635099"/>
            <a:ext cx="4349545" cy="808042"/>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500" b="1" dirty="0">
                <a:latin typeface="Times New Roman" panose="02020603050405020304" pitchFamily="18" charset="0"/>
                <a:cs typeface="Times New Roman" panose="02020603050405020304" pitchFamily="18" charset="0"/>
              </a:rPr>
              <a:t>Training Set Visualization</a:t>
            </a:r>
          </a:p>
        </p:txBody>
      </p:sp>
      <p:sp>
        <p:nvSpPr>
          <p:cNvPr id="216" name="Rectangle 15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7" name="Google Shape;202;p23"/>
          <p:cNvSpPr txBox="1"/>
          <p:nvPr/>
        </p:nvSpPr>
        <p:spPr>
          <a:xfrm>
            <a:off x="1088685" y="1511799"/>
            <a:ext cx="3129159" cy="2587959"/>
          </a:xfrm>
          <a:prstGeom prst="rect">
            <a:avLst/>
          </a:prstGeom>
        </p:spPr>
        <p:txBody>
          <a:bodyPr spcFirstLastPara="1" vert="horz" lIns="91440" tIns="45720" rIns="91440" bIns="45720" rtlCol="0" anchor="t" anchorCtr="0">
            <a:normAutofit fontScale="92500" lnSpcReduction="10000"/>
          </a:bodyPr>
          <a:lstStyle/>
          <a:p>
            <a:pPr marL="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600" i="1" dirty="0">
                <a:latin typeface="Times New Roman" panose="02020603050405020304" pitchFamily="18" charset="0"/>
                <a:cs typeface="Times New Roman" panose="02020603050405020304" pitchFamily="18" charset="0"/>
              </a:rPr>
              <a:t>#Visualize this count</a:t>
            </a:r>
          </a:p>
          <a:p>
            <a:pPr marL="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600" dirty="0" err="1">
                <a:latin typeface="Times New Roman" panose="02020603050405020304" pitchFamily="18" charset="0"/>
                <a:cs typeface="Times New Roman" panose="02020603050405020304" pitchFamily="18" charset="0"/>
              </a:rPr>
              <a:t>sns.countplot</a:t>
            </a:r>
            <a:r>
              <a:rPr lang="en-US" sz="1600" dirty="0">
                <a:latin typeface="Times New Roman" panose="02020603050405020304" pitchFamily="18" charset="0"/>
                <a:cs typeface="Times New Roman" panose="02020603050405020304" pitchFamily="18" charset="0"/>
              </a:rPr>
              <a:t>(df['diagnosis'],label="Count")</a:t>
            </a:r>
          </a:p>
          <a:p>
            <a:pPr marL="0" lvl="0" indent="-228600" defTabSz="914400">
              <a:lnSpc>
                <a:spcPct val="110000"/>
              </a:lnSpc>
              <a:spcBef>
                <a:spcPts val="0"/>
              </a:spcBef>
              <a:spcAft>
                <a:spcPts val="600"/>
              </a:spcAft>
              <a:buClr>
                <a:schemeClr val="accent1"/>
              </a:buClr>
              <a:buSzPct val="100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sym typeface="Calibri"/>
            </a:endParaRPr>
          </a:p>
          <a:p>
            <a:pPr marL="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Calibri"/>
              </a:rPr>
              <a:t>On y-axis we have the count of malignant and benign</a:t>
            </a:r>
          </a:p>
          <a:p>
            <a:pPr marL="0" lvl="0" indent="-228600" defTabSz="914400">
              <a:lnSpc>
                <a:spcPct val="110000"/>
              </a:lnSpc>
              <a:spcBef>
                <a:spcPts val="0"/>
              </a:spcBef>
              <a:spcAft>
                <a:spcPts val="600"/>
              </a:spcAft>
              <a:buClr>
                <a:schemeClr val="accent1"/>
              </a:buClr>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sym typeface="Calibri"/>
              </a:rPr>
              <a:t>We can see there are more patients with benign cells than patients with malignant cells</a:t>
            </a:r>
          </a:p>
        </p:txBody>
      </p:sp>
      <p:pic>
        <p:nvPicPr>
          <p:cNvPr id="162" name="Picture 16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64" name="Straight Connector 16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03" name="Google Shape;203;p23"/>
          <p:cNvSpPr txBox="1"/>
          <p:nvPr/>
        </p:nvSpPr>
        <p:spPr>
          <a:xfrm>
            <a:off x="4338477" y="3992158"/>
            <a:ext cx="4681607" cy="314559"/>
          </a:xfrm>
          <a:prstGeom prst="rect">
            <a:avLst/>
          </a:prstGeom>
          <a:solidFill>
            <a:srgbClr val="000000">
              <a:alpha val="50000"/>
            </a:srgbClr>
          </a:solidFill>
          <a:ln>
            <a:noFill/>
          </a:ln>
        </p:spPr>
        <p:txBody>
          <a:bodyPr spcFirstLastPara="1" wrap="square" lIns="91425" tIns="91425" rIns="91425" bIns="91425" anchor="t" anchorCtr="0">
            <a:noAutofit/>
          </a:bodyPr>
          <a:lstStyle/>
          <a:p>
            <a:pPr marL="0" lvl="0" indent="0" algn="ctr" rtl="0">
              <a:spcBef>
                <a:spcPts val="0"/>
              </a:spcBef>
              <a:spcAft>
                <a:spcPts val="600"/>
              </a:spcAft>
              <a:buNone/>
            </a:pPr>
            <a:r>
              <a:rPr lang="en-IN" sz="1200" b="1" dirty="0">
                <a:latin typeface="Times New Roman" panose="02020603050405020304" pitchFamily="18" charset="0"/>
                <a:cs typeface="Times New Roman" panose="02020603050405020304" pitchFamily="18" charset="0"/>
                <a:sym typeface="Calibri"/>
              </a:rPr>
              <a:t>Malignant (cancerous) &amp; Benign(non-cancerous) diagnosis</a:t>
            </a:r>
          </a:p>
        </p:txBody>
      </p:sp>
      <p:pic>
        <p:nvPicPr>
          <p:cNvPr id="201" name="Google Shape;201;p23"/>
          <p:cNvPicPr preferRelativeResize="0"/>
          <p:nvPr/>
        </p:nvPicPr>
        <p:blipFill rotWithShape="1">
          <a:blip r:embed="rId4"/>
          <a:srcRect l="4614" t="11598" r="9442" b="-2"/>
          <a:stretch/>
        </p:blipFill>
        <p:spPr>
          <a:xfrm>
            <a:off x="4338477" y="813375"/>
            <a:ext cx="4681607" cy="307945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3"/>
        <p:cNvGrpSpPr/>
        <p:nvPr/>
      </p:nvGrpSpPr>
      <p:grpSpPr>
        <a:xfrm>
          <a:off x="0" y="0"/>
          <a:ext cx="0" cy="0"/>
          <a:chOff x="0" y="0"/>
          <a:chExt cx="0" cy="0"/>
        </a:xfrm>
      </p:grpSpPr>
      <p:sp>
        <p:nvSpPr>
          <p:cNvPr id="93" name="Rectangle 9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5" name="Picture 9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7" name="Straight Connector 9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1" name="Rectangle 10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descr="Digital financial graph">
            <a:extLst>
              <a:ext uri="{FF2B5EF4-FFF2-40B4-BE49-F238E27FC236}">
                <a16:creationId xmlns:a16="http://schemas.microsoft.com/office/drawing/2014/main" id="{0BFD112C-8B59-4CDA-B886-CF6251D51505}"/>
              </a:ext>
            </a:extLst>
          </p:cNvPr>
          <p:cNvPicPr>
            <a:picLocks noChangeAspect="1"/>
          </p:cNvPicPr>
          <p:nvPr/>
        </p:nvPicPr>
        <p:blipFill rotWithShape="1">
          <a:blip r:embed="rId4">
            <a:alphaModFix amt="50000"/>
          </a:blip>
          <a:srcRect l="2"/>
          <a:stretch/>
        </p:blipFill>
        <p:spPr>
          <a:xfrm>
            <a:off x="228" y="-8572"/>
            <a:ext cx="9143772" cy="5143490"/>
          </a:xfrm>
          <a:prstGeom prst="rect">
            <a:avLst/>
          </a:prstGeom>
        </p:spPr>
      </p:pic>
      <p:sp>
        <p:nvSpPr>
          <p:cNvPr id="10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07" name="Rectangle 10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4" name="Google Shape;214;p25"/>
          <p:cNvSpPr txBox="1">
            <a:spLocks noGrp="1"/>
          </p:cNvSpPr>
          <p:nvPr>
            <p:ph type="title"/>
          </p:nvPr>
        </p:nvSpPr>
        <p:spPr>
          <a:xfrm>
            <a:off x="372145" y="895350"/>
            <a:ext cx="2870346" cy="352425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000" b="1" dirty="0">
                <a:latin typeface="Times New Roman" panose="02020603050405020304" pitchFamily="18" charset="0"/>
                <a:cs typeface="Times New Roman" panose="02020603050405020304" pitchFamily="18" charset="0"/>
              </a:rPr>
              <a:t>Understanding the Environment</a:t>
            </a:r>
          </a:p>
        </p:txBody>
      </p:sp>
      <p:cxnSp>
        <p:nvCxnSpPr>
          <p:cNvPr id="109" name="Straight Connector 10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15" name="Google Shape;215;p25"/>
          <p:cNvSpPr txBox="1">
            <a:spLocks noGrp="1"/>
          </p:cNvSpPr>
          <p:nvPr>
            <p:ph type="body" idx="1"/>
          </p:nvPr>
        </p:nvSpPr>
        <p:spPr>
          <a:xfrm>
            <a:off x="3738954" y="713672"/>
            <a:ext cx="4563818" cy="4452470"/>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environment plays a vital role in the implementation phase and with that notion we tried to understand all the aspects of the project. Some of them are as follows: </a:t>
            </a:r>
          </a:p>
          <a:p>
            <a:pPr marL="457200" lvl="0" indent="-228600" defTabSz="914400">
              <a:spcBef>
                <a:spcPts val="160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Parameters of data set, </a:t>
            </a:r>
          </a:p>
          <a:p>
            <a:pPr marL="45720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Splitting of data for training and testing, </a:t>
            </a:r>
          </a:p>
          <a:p>
            <a:pPr marL="45720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Algorithms used for predicting Benign/Malignant, </a:t>
            </a:r>
          </a:p>
          <a:p>
            <a:pPr marL="45720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Correlations between parameters, features in data set </a:t>
            </a:r>
          </a:p>
          <a:p>
            <a:pPr marL="45720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Data Normalization, etc</a:t>
            </a:r>
            <a:r>
              <a:rPr lang="en-US" dirty="0"/>
              <a:t>. </a:t>
            </a:r>
          </a:p>
          <a:p>
            <a:pPr marL="0" lvl="0" indent="-228600" defTabSz="914400">
              <a:spcBef>
                <a:spcPts val="1600"/>
              </a:spcBef>
              <a:spcAft>
                <a:spcPts val="0"/>
              </a:spcAft>
              <a:buSzPct val="100000"/>
              <a:buFont typeface="Arial" panose="020B0604020202020204" pitchFamily="34" charset="0"/>
              <a:buChar char="•"/>
            </a:pPr>
            <a:endParaRPr lang="en-US" dirty="0"/>
          </a:p>
          <a:p>
            <a:pPr marL="0" lvl="0" indent="-228600" defTabSz="914400">
              <a:spcBef>
                <a:spcPts val="1600"/>
              </a:spcBef>
              <a:spcAft>
                <a:spcPts val="1600"/>
              </a:spcAft>
              <a:buSzPct val="100000"/>
              <a:buFont typeface="Arial" panose="020B0604020202020204" pitchFamily="34" charset="0"/>
              <a:buChar char="•"/>
            </a:pPr>
            <a:endParaRPr lang="en-US" dirty="0"/>
          </a:p>
        </p:txBody>
      </p:sp>
      <p:sp>
        <p:nvSpPr>
          <p:cNvPr id="11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a:spLocks noGrp="1"/>
          </p:cNvSpPr>
          <p:nvPr>
            <p:ph type="title"/>
          </p:nvPr>
        </p:nvSpPr>
        <p:spPr>
          <a:xfrm>
            <a:off x="819150" y="321600"/>
            <a:ext cx="7505700" cy="642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Parameters in Dataset</a:t>
            </a:r>
          </a:p>
        </p:txBody>
      </p:sp>
      <p:sp>
        <p:nvSpPr>
          <p:cNvPr id="221" name="Google Shape;221;p26"/>
          <p:cNvSpPr txBox="1">
            <a:spLocks noGrp="1"/>
          </p:cNvSpPr>
          <p:nvPr>
            <p:ph type="body" idx="1"/>
          </p:nvPr>
        </p:nvSpPr>
        <p:spPr>
          <a:xfrm>
            <a:off x="819150" y="964150"/>
            <a:ext cx="7505700" cy="3815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IN" sz="1500" dirty="0">
                <a:latin typeface="Times New Roman" panose="02020603050405020304" pitchFamily="18" charset="0"/>
                <a:cs typeface="Times New Roman" panose="02020603050405020304" pitchFamily="18" charset="0"/>
              </a:rPr>
              <a:t>Last time we discussed about the dataset and its feature scaling. Let’s look upon some of the data features we will be using for classification in our project.</a:t>
            </a:r>
          </a:p>
          <a:p>
            <a:pPr marL="0" lvl="0" indent="0" algn="just" rtl="0">
              <a:spcBef>
                <a:spcPts val="1600"/>
              </a:spcBef>
              <a:spcAft>
                <a:spcPts val="0"/>
              </a:spcAft>
              <a:buNone/>
            </a:pPr>
            <a:r>
              <a:rPr lang="en-IN" sz="1500" b="1" i="1" dirty="0">
                <a:latin typeface="Times New Roman" panose="02020603050405020304" pitchFamily="18" charset="0"/>
                <a:cs typeface="Times New Roman" panose="02020603050405020304" pitchFamily="18" charset="0"/>
              </a:rPr>
              <a:t>General Parameters:</a:t>
            </a:r>
            <a:r>
              <a:rPr lang="en-IN" sz="1500" dirty="0">
                <a:latin typeface="Times New Roman" panose="02020603050405020304" pitchFamily="18" charset="0"/>
                <a:cs typeface="Times New Roman" panose="02020603050405020304" pitchFamily="18" charset="0"/>
              </a:rPr>
              <a:t> Id, diagnosis</a:t>
            </a:r>
          </a:p>
          <a:p>
            <a:pPr marL="0" lvl="0" indent="0" algn="just" rtl="0">
              <a:spcBef>
                <a:spcPts val="1600"/>
              </a:spcBef>
              <a:spcAft>
                <a:spcPts val="0"/>
              </a:spcAft>
              <a:buNone/>
            </a:pPr>
            <a:r>
              <a:rPr lang="en-IN" sz="1500" b="1" i="1" dirty="0">
                <a:latin typeface="Times New Roman" panose="02020603050405020304" pitchFamily="18" charset="0"/>
                <a:cs typeface="Times New Roman" panose="02020603050405020304" pitchFamily="18" charset="0"/>
              </a:rPr>
              <a:t>Shape Related Parameters:</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radius_mean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texture_mean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perimeter_mean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area_mean</a:t>
            </a:r>
            <a:endParaRPr lang="en-IN" sz="1500" dirty="0">
              <a:latin typeface="Times New Roman" panose="02020603050405020304" pitchFamily="18" charset="0"/>
              <a:cs typeface="Times New Roman" panose="02020603050405020304" pitchFamily="18" charset="0"/>
            </a:endParaRPr>
          </a:p>
          <a:p>
            <a:pPr marL="0" lvl="0" indent="0" algn="just" rtl="0">
              <a:spcBef>
                <a:spcPts val="1600"/>
              </a:spcBef>
              <a:spcAft>
                <a:spcPts val="1600"/>
              </a:spcAft>
              <a:buNone/>
            </a:pPr>
            <a:r>
              <a:rPr lang="en-IN" sz="1500" b="1" i="1" dirty="0">
                <a:latin typeface="Times New Roman" panose="02020603050405020304" pitchFamily="18" charset="0"/>
                <a:cs typeface="Times New Roman" panose="02020603050405020304" pitchFamily="18" charset="0"/>
              </a:rPr>
              <a:t>Texture Related Parameters:</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smoothness_mean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compactness_mean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concavity_mean</a:t>
            </a:r>
            <a:r>
              <a:rPr lang="en-IN" sz="1500" dirty="0">
                <a:latin typeface="Times New Roman" panose="02020603050405020304" pitchFamily="18" charset="0"/>
                <a:cs typeface="Times New Roman" panose="02020603050405020304" pitchFamily="18" charset="0"/>
              </a:rPr>
              <a:t>, concave </a:t>
            </a:r>
            <a:r>
              <a:rPr lang="en-IN" sz="1500" dirty="0" err="1">
                <a:latin typeface="Times New Roman" panose="02020603050405020304" pitchFamily="18" charset="0"/>
                <a:cs typeface="Times New Roman" panose="02020603050405020304" pitchFamily="18" charset="0"/>
              </a:rPr>
              <a:t>points_mean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symmetry_mean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fractal_dimension_mean</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radius_se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texture_se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perimeter_se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area_se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smoothness_se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compactness_se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concavity_se</a:t>
            </a:r>
            <a:r>
              <a:rPr lang="en-IN" sz="1500" dirty="0">
                <a:latin typeface="Times New Roman" panose="02020603050405020304" pitchFamily="18" charset="0"/>
                <a:cs typeface="Times New Roman" panose="02020603050405020304" pitchFamily="18" charset="0"/>
              </a:rPr>
              <a:t>, concave </a:t>
            </a:r>
            <a:r>
              <a:rPr lang="en-IN" sz="1500" dirty="0" err="1">
                <a:latin typeface="Times New Roman" panose="02020603050405020304" pitchFamily="18" charset="0"/>
                <a:cs typeface="Times New Roman" panose="02020603050405020304" pitchFamily="18" charset="0"/>
              </a:rPr>
              <a:t>points_se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symmetry_se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fractal_dimension_se</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radius_worst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texture_worst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perimeter_worst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area_worst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smoothness_worst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compactness_worst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concavity_worst</a:t>
            </a:r>
            <a:r>
              <a:rPr lang="en-IN" sz="1500" dirty="0">
                <a:latin typeface="Times New Roman" panose="02020603050405020304" pitchFamily="18" charset="0"/>
                <a:cs typeface="Times New Roman" panose="02020603050405020304" pitchFamily="18" charset="0"/>
              </a:rPr>
              <a:t>,	concave </a:t>
            </a:r>
            <a:r>
              <a:rPr lang="en-IN" sz="1500" dirty="0" err="1">
                <a:latin typeface="Times New Roman" panose="02020603050405020304" pitchFamily="18" charset="0"/>
                <a:cs typeface="Times New Roman" panose="02020603050405020304" pitchFamily="18" charset="0"/>
              </a:rPr>
              <a:t>points_worst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symmetry_worst</a:t>
            </a:r>
            <a:r>
              <a:rPr lang="en-IN" sz="1500" dirty="0">
                <a:latin typeface="Times New Roman" panose="02020603050405020304" pitchFamily="18" charset="0"/>
                <a:cs typeface="Times New Roman" panose="02020603050405020304" pitchFamily="18" charset="0"/>
              </a:rPr>
              <a:t>,	</a:t>
            </a:r>
            <a:r>
              <a:rPr lang="en-IN" sz="1500" dirty="0" err="1">
                <a:latin typeface="Times New Roman" panose="02020603050405020304" pitchFamily="18" charset="0"/>
                <a:cs typeface="Times New Roman" panose="02020603050405020304" pitchFamily="18" charset="0"/>
              </a:rPr>
              <a:t>fractal_dimension_worst</a:t>
            </a:r>
            <a:endParaRPr lang="en-IN"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425745" y="391913"/>
            <a:ext cx="8569399"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latin typeface="Times New Roman" panose="02020603050405020304" pitchFamily="18" charset="0"/>
                <a:cs typeface="Times New Roman" panose="02020603050405020304" pitchFamily="18" charset="0"/>
              </a:rPr>
              <a:t>Data Visualization (Pre-Processing)</a:t>
            </a:r>
          </a:p>
        </p:txBody>
      </p:sp>
      <p:pic>
        <p:nvPicPr>
          <p:cNvPr id="228" name="Google Shape;228;p27"/>
          <p:cNvPicPr preferRelativeResize="0"/>
          <p:nvPr/>
        </p:nvPicPr>
        <p:blipFill>
          <a:blip r:embed="rId3">
            <a:alphaModFix/>
          </a:blip>
          <a:stretch>
            <a:fillRect/>
          </a:stretch>
        </p:blipFill>
        <p:spPr>
          <a:xfrm>
            <a:off x="5033913" y="1581974"/>
            <a:ext cx="3961231" cy="2692313"/>
          </a:xfrm>
          <a:prstGeom prst="rect">
            <a:avLst/>
          </a:prstGeom>
          <a:noFill/>
          <a:ln>
            <a:noFill/>
          </a:ln>
        </p:spPr>
      </p:pic>
      <p:graphicFrame>
        <p:nvGraphicFramePr>
          <p:cNvPr id="230" name="Google Shape;227;p27">
            <a:extLst>
              <a:ext uri="{FF2B5EF4-FFF2-40B4-BE49-F238E27FC236}">
                <a16:creationId xmlns:a16="http://schemas.microsoft.com/office/drawing/2014/main" id="{5C3022D8-E976-4F51-B1B9-13D3B28ED83E}"/>
              </a:ext>
            </a:extLst>
          </p:cNvPr>
          <p:cNvGraphicFramePr/>
          <p:nvPr>
            <p:extLst>
              <p:ext uri="{D42A27DB-BD31-4B8C-83A1-F6EECF244321}">
                <p14:modId xmlns:p14="http://schemas.microsoft.com/office/powerpoint/2010/main" val="3409020833"/>
              </p:ext>
            </p:extLst>
          </p:nvPr>
        </p:nvGraphicFramePr>
        <p:xfrm>
          <a:off x="252525" y="1701975"/>
          <a:ext cx="4781400" cy="244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5" name="Google Shape;235;p28"/>
          <p:cNvPicPr preferRelativeResize="0"/>
          <p:nvPr/>
        </p:nvPicPr>
        <p:blipFill>
          <a:blip r:embed="rId3">
            <a:alphaModFix/>
          </a:blip>
          <a:stretch>
            <a:fillRect/>
          </a:stretch>
        </p:blipFill>
        <p:spPr>
          <a:xfrm>
            <a:off x="257875" y="562975"/>
            <a:ext cx="4469800" cy="4017550"/>
          </a:xfrm>
          <a:prstGeom prst="rect">
            <a:avLst/>
          </a:prstGeom>
          <a:noFill/>
          <a:ln>
            <a:noFill/>
          </a:ln>
        </p:spPr>
      </p:pic>
      <p:sp>
        <p:nvSpPr>
          <p:cNvPr id="233" name="Google Shape;233;p28"/>
          <p:cNvSpPr txBox="1">
            <a:spLocks noGrp="1"/>
          </p:cNvSpPr>
          <p:nvPr>
            <p:ph type="title"/>
          </p:nvPr>
        </p:nvSpPr>
        <p:spPr>
          <a:xfrm>
            <a:off x="1176066" y="247950"/>
            <a:ext cx="7505700" cy="630050"/>
          </a:xfrm>
          <a:prstGeom prst="rect">
            <a:avLst/>
          </a:prstGeom>
        </p:spPr>
        <p:txBody>
          <a:bodyPr spcFirstLastPara="1" wrap="square" lIns="91425" tIns="91425" rIns="91425" bIns="91425" anchor="t" anchorCtr="0">
            <a:noAutofit/>
          </a:bodyPr>
          <a:lstStyle/>
          <a:p>
            <a:pPr marL="0" lvl="0" indent="0" algn="ctr" rtl="0">
              <a:lnSpc>
                <a:spcPct val="50000"/>
              </a:lnSpc>
              <a:spcBef>
                <a:spcPts val="0"/>
              </a:spcBef>
              <a:spcAft>
                <a:spcPts val="0"/>
              </a:spcAft>
              <a:buNone/>
            </a:pPr>
            <a:r>
              <a:rPr lang="en" dirty="0"/>
              <a:t>Pair Plotting </a:t>
            </a:r>
            <a:endParaRPr dirty="0"/>
          </a:p>
          <a:p>
            <a:pPr marL="0" lvl="0" indent="0" algn="ctr" rtl="0">
              <a:lnSpc>
                <a:spcPct val="50000"/>
              </a:lnSpc>
              <a:spcBef>
                <a:spcPts val="0"/>
              </a:spcBef>
              <a:spcAft>
                <a:spcPts val="0"/>
              </a:spcAft>
              <a:buNone/>
            </a:pPr>
            <a:br>
              <a:rPr lang="en" sz="1300" dirty="0"/>
            </a:br>
            <a:r>
              <a:rPr lang="en" sz="1300" dirty="0"/>
              <a:t>DATA  Visualization Extended</a:t>
            </a:r>
            <a:endParaRPr sz="1300" dirty="0"/>
          </a:p>
        </p:txBody>
      </p:sp>
      <p:sp>
        <p:nvSpPr>
          <p:cNvPr id="234" name="Google Shape;234;p28"/>
          <p:cNvSpPr txBox="1">
            <a:spLocks noGrp="1"/>
          </p:cNvSpPr>
          <p:nvPr>
            <p:ph type="body" idx="1"/>
          </p:nvPr>
        </p:nvSpPr>
        <p:spPr>
          <a:xfrm>
            <a:off x="4801325" y="878000"/>
            <a:ext cx="4084800" cy="3787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500" dirty="0"/>
          </a:p>
          <a:p>
            <a:pPr marL="0" lvl="0" indent="0" algn="just" rtl="0">
              <a:spcBef>
                <a:spcPts val="1600"/>
              </a:spcBef>
              <a:spcAft>
                <a:spcPts val="0"/>
              </a:spcAft>
              <a:buNone/>
            </a:pPr>
            <a:r>
              <a:rPr lang="en" sz="1500" dirty="0"/>
              <a:t>During the pre processing of the data, the adjacent graphs shows the pairwise plotting across various data features vectors.</a:t>
            </a:r>
            <a:endParaRPr sz="1500" dirty="0"/>
          </a:p>
          <a:p>
            <a:pPr marL="0" lvl="0" indent="0" algn="just" rtl="0">
              <a:spcBef>
                <a:spcPts val="1600"/>
              </a:spcBef>
              <a:spcAft>
                <a:spcPts val="0"/>
              </a:spcAft>
              <a:buNone/>
            </a:pPr>
            <a:r>
              <a:rPr lang="en" sz="1500" dirty="0"/>
              <a:t>On the Y-Axis is the Radius Mean, Texture Mean, Perimeter Mean</a:t>
            </a:r>
            <a:endParaRPr sz="1500" dirty="0"/>
          </a:p>
          <a:p>
            <a:pPr marL="0" lvl="0" indent="0" algn="just" rtl="0">
              <a:spcBef>
                <a:spcPts val="1600"/>
              </a:spcBef>
              <a:spcAft>
                <a:spcPts val="1600"/>
              </a:spcAft>
              <a:buNone/>
            </a:pPr>
            <a:r>
              <a:rPr lang="en" sz="1500" dirty="0"/>
              <a:t>On the X-Axis is the Radius Mean, Texture Mean, Perimeter Mean</a:t>
            </a:r>
            <a:endParaRPr sz="1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239"/>
        <p:cNvGrpSpPr/>
        <p:nvPr/>
      </p:nvGrpSpPr>
      <p:grpSpPr>
        <a:xfrm>
          <a:off x="0" y="0"/>
          <a:ext cx="0" cy="0"/>
          <a:chOff x="0" y="0"/>
          <a:chExt cx="0" cy="0"/>
        </a:xfrm>
      </p:grpSpPr>
      <p:sp>
        <p:nvSpPr>
          <p:cNvPr id="258" name="Rectangle 257">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0" name="Picture 259">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62" name="Straight Connector 261">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66" name="Rectangle 265">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8" name="Straight Connector 267">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40" name="Google Shape;240;p29"/>
          <p:cNvSpPr txBox="1">
            <a:spLocks noGrp="1"/>
          </p:cNvSpPr>
          <p:nvPr>
            <p:ph type="title"/>
          </p:nvPr>
        </p:nvSpPr>
        <p:spPr>
          <a:xfrm>
            <a:off x="1088685" y="603390"/>
            <a:ext cx="3132383"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500"/>
              <a:t>Correlation Heatmap</a:t>
            </a:r>
          </a:p>
        </p:txBody>
      </p:sp>
      <p:sp>
        <p:nvSpPr>
          <p:cNvPr id="270" name="Rectangle 269">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41" name="Google Shape;241;p29"/>
          <p:cNvSpPr txBox="1">
            <a:spLocks noGrp="1"/>
          </p:cNvSpPr>
          <p:nvPr>
            <p:ph type="body" idx="1"/>
          </p:nvPr>
        </p:nvSpPr>
        <p:spPr>
          <a:xfrm>
            <a:off x="1088685" y="1511799"/>
            <a:ext cx="3129159" cy="2587959"/>
          </a:xfrm>
          <a:prstGeom prst="rect">
            <a:avLst/>
          </a:prstGeom>
        </p:spPr>
        <p:txBody>
          <a:bodyPr spcFirstLastPara="1" vert="horz" lIns="91440" tIns="45720" rIns="91440" bIns="45720" rtlCol="0" anchor="t" anchorCtr="0">
            <a:normAutofit/>
          </a:bodyPr>
          <a:lstStyle/>
          <a:p>
            <a:pPr marL="0" lvl="0" indent="-228600" defTabSz="914400">
              <a:spcBef>
                <a:spcPts val="0"/>
              </a:spcBef>
              <a:spcAft>
                <a:spcPts val="0"/>
              </a:spcAft>
              <a:buSzPct val="100000"/>
              <a:buFont typeface="Arial" panose="020B0604020202020204" pitchFamily="34" charset="0"/>
              <a:buChar char="•"/>
            </a:pPr>
            <a:r>
              <a:rPr lang="en-US" dirty="0"/>
              <a:t>This figure clearly shows how the correlation is </a:t>
            </a:r>
            <a:r>
              <a:rPr lang="en-US" dirty="0" err="1"/>
              <a:t>spreaded</a:t>
            </a:r>
            <a:r>
              <a:rPr lang="en-US" dirty="0"/>
              <a:t> across various features.</a:t>
            </a:r>
          </a:p>
          <a:p>
            <a:pPr marL="0" lvl="0" indent="-228600" defTabSz="914400">
              <a:spcBef>
                <a:spcPts val="1600"/>
              </a:spcBef>
              <a:spcAft>
                <a:spcPts val="1600"/>
              </a:spcAft>
              <a:buSzPct val="100000"/>
              <a:buFont typeface="Arial" panose="020B0604020202020204" pitchFamily="34" charset="0"/>
              <a:buChar char="•"/>
            </a:pPr>
            <a:r>
              <a:rPr lang="en-US" dirty="0"/>
              <a:t>This helps us to get a holistic view of the data features and further helps us to choose models and design models accordingly.</a:t>
            </a:r>
          </a:p>
        </p:txBody>
      </p:sp>
      <p:pic>
        <p:nvPicPr>
          <p:cNvPr id="242" name="Google Shape;242;p29"/>
          <p:cNvPicPr preferRelativeResize="0"/>
          <p:nvPr/>
        </p:nvPicPr>
        <p:blipFill rotWithShape="1">
          <a:blip r:embed="rId4"/>
          <a:srcRect t="1592" r="-4" b="20082"/>
          <a:stretch/>
        </p:blipFill>
        <p:spPr>
          <a:xfrm>
            <a:off x="4225188" y="603390"/>
            <a:ext cx="4918812" cy="3435702"/>
          </a:xfrm>
          <a:prstGeom prst="rect">
            <a:avLst/>
          </a:prstGeom>
          <a:noFill/>
        </p:spPr>
      </p:pic>
      <p:pic>
        <p:nvPicPr>
          <p:cNvPr id="272" name="Picture 271">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74" name="Straight Connector 273">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452105" y="197822"/>
            <a:ext cx="8239790" cy="5933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Data Splitting - Training &amp; Testing Set</a:t>
            </a:r>
            <a:endParaRPr dirty="0">
              <a:latin typeface="Times New Roman" panose="02020603050405020304" pitchFamily="18" charset="0"/>
              <a:cs typeface="Times New Roman" panose="02020603050405020304" pitchFamily="18" charset="0"/>
            </a:endParaRPr>
          </a:p>
        </p:txBody>
      </p:sp>
      <p:sp>
        <p:nvSpPr>
          <p:cNvPr id="248" name="Google Shape;248;p30"/>
          <p:cNvSpPr txBox="1">
            <a:spLocks noGrp="1"/>
          </p:cNvSpPr>
          <p:nvPr>
            <p:ph type="body" idx="1"/>
          </p:nvPr>
        </p:nvSpPr>
        <p:spPr>
          <a:xfrm>
            <a:off x="659062" y="3167963"/>
            <a:ext cx="7505700" cy="1403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dirty="0">
                <a:latin typeface="Times New Roman" panose="02020603050405020304" pitchFamily="18" charset="0"/>
                <a:cs typeface="Times New Roman" panose="02020603050405020304" pitchFamily="18" charset="0"/>
              </a:rPr>
              <a:t>The above code snippet depicts that we have splitted the dataset into Training &amp; Testing Set. 75% of dataset is set for Training and remaining 25% is set for Testing. </a:t>
            </a:r>
            <a:endParaRPr sz="1500" dirty="0">
              <a:latin typeface="Times New Roman" panose="02020603050405020304" pitchFamily="18" charset="0"/>
              <a:cs typeface="Times New Roman" panose="02020603050405020304" pitchFamily="18" charset="0"/>
            </a:endParaRPr>
          </a:p>
          <a:p>
            <a:pPr marL="0" lvl="0" indent="0" algn="just" rtl="0">
              <a:spcBef>
                <a:spcPts val="1600"/>
              </a:spcBef>
              <a:spcAft>
                <a:spcPts val="1600"/>
              </a:spcAft>
              <a:buNone/>
            </a:pPr>
            <a:r>
              <a:rPr lang="en" sz="1500" dirty="0">
                <a:latin typeface="Times New Roman" panose="02020603050405020304" pitchFamily="18" charset="0"/>
                <a:cs typeface="Times New Roman" panose="02020603050405020304" pitchFamily="18" charset="0"/>
              </a:rPr>
              <a:t>This has been implemented using Scikit Learn library.</a:t>
            </a:r>
            <a:endParaRPr sz="1500" dirty="0">
              <a:latin typeface="Times New Roman" panose="02020603050405020304" pitchFamily="18" charset="0"/>
              <a:cs typeface="Times New Roman" panose="02020603050405020304" pitchFamily="18" charset="0"/>
            </a:endParaRPr>
          </a:p>
        </p:txBody>
      </p:sp>
      <p:pic>
        <p:nvPicPr>
          <p:cNvPr id="249" name="Google Shape;249;p30"/>
          <p:cNvPicPr preferRelativeResize="0"/>
          <p:nvPr/>
        </p:nvPicPr>
        <p:blipFill>
          <a:blip r:embed="rId3">
            <a:alphaModFix/>
          </a:blip>
          <a:stretch>
            <a:fillRect/>
          </a:stretch>
        </p:blipFill>
        <p:spPr>
          <a:xfrm>
            <a:off x="345950" y="911558"/>
            <a:ext cx="8452099" cy="21360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253"/>
        <p:cNvGrpSpPr/>
        <p:nvPr/>
      </p:nvGrpSpPr>
      <p:grpSpPr>
        <a:xfrm>
          <a:off x="0" y="0"/>
          <a:ext cx="0" cy="0"/>
          <a:chOff x="0" y="0"/>
          <a:chExt cx="0" cy="0"/>
        </a:xfrm>
      </p:grpSpPr>
      <p:sp>
        <p:nvSpPr>
          <p:cNvPr id="132" name="Rectangle 131">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4" name="Picture 133">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36" name="Straight Connector 135">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40" name="Rectangle 139">
            <a:extLst>
              <a:ext uri="{FF2B5EF4-FFF2-40B4-BE49-F238E27FC236}">
                <a16:creationId xmlns:a16="http://schemas.microsoft.com/office/drawing/2014/main" id="{E9E5E629-7060-41F9-8B50-02B2E85F7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Google Shape;254;p31"/>
          <p:cNvSpPr txBox="1">
            <a:spLocks noGrp="1"/>
          </p:cNvSpPr>
          <p:nvPr>
            <p:ph type="title"/>
          </p:nvPr>
        </p:nvSpPr>
        <p:spPr>
          <a:xfrm>
            <a:off x="85060" y="951673"/>
            <a:ext cx="3202415" cy="327126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200" b="1" i="0" kern="1200" cap="all" dirty="0">
                <a:solidFill>
                  <a:schemeClr val="tx1"/>
                </a:solidFill>
                <a:effectLst/>
                <a:latin typeface="Times New Roman" panose="02020603050405020304" pitchFamily="18" charset="0"/>
                <a:cs typeface="Times New Roman" panose="02020603050405020304" pitchFamily="18" charset="0"/>
              </a:rPr>
              <a:t>Machine Learning Algorithms</a:t>
            </a:r>
          </a:p>
        </p:txBody>
      </p:sp>
      <p:grpSp>
        <p:nvGrpSpPr>
          <p:cNvPr id="142" name="Group 141">
            <a:extLst>
              <a:ext uri="{FF2B5EF4-FFF2-40B4-BE49-F238E27FC236}">
                <a16:creationId xmlns:a16="http://schemas.microsoft.com/office/drawing/2014/main" id="{F0A74D93-ED7F-4633-8594-99D9FA43DA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52253" y="507492"/>
            <a:ext cx="5209146" cy="4159629"/>
            <a:chOff x="4603005" y="1286439"/>
            <a:chExt cx="6292376" cy="4289488"/>
          </a:xfrm>
        </p:grpSpPr>
        <p:sp>
          <p:nvSpPr>
            <p:cNvPr id="143" name="Rectangle 142">
              <a:extLst>
                <a:ext uri="{FF2B5EF4-FFF2-40B4-BE49-F238E27FC236}">
                  <a16:creationId xmlns:a16="http://schemas.microsoft.com/office/drawing/2014/main" id="{88493448-FE74-4227-AC61-AF38A222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3005" y="1286439"/>
              <a:ext cx="6292376" cy="428948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1BDA5412-7A0F-451B-86FE-5B4B38E05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02049" y="1490915"/>
              <a:ext cx="5894288" cy="3880536"/>
            </a:xfrm>
            <a:prstGeom prst="rect">
              <a:avLst/>
            </a:prstGeom>
            <a:solidFill>
              <a:schemeClr val="bg1">
                <a:alpha val="98000"/>
              </a:schemeClr>
            </a:soli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6" name="Rectangle 145">
            <a:extLst>
              <a:ext uri="{FF2B5EF4-FFF2-40B4-BE49-F238E27FC236}">
                <a16:creationId xmlns:a16="http://schemas.microsoft.com/office/drawing/2014/main" id="{D1598E19-BACC-4AD6-8E51-F08B186A0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822" y="828229"/>
            <a:ext cx="4636008" cy="3518154"/>
          </a:xfrm>
          <a:prstGeom prst="rect">
            <a:avLst/>
          </a:prstGeom>
          <a:solidFill>
            <a:schemeClr val="tx2"/>
          </a:solidFill>
          <a:ln w="6350">
            <a:solidFill>
              <a:schemeClr val="bg2"/>
            </a:solidFill>
          </a:ln>
          <a:effectLst>
            <a:innerShdw blurRad="114300">
              <a:prstClr val="black">
                <a:alpha val="78000"/>
              </a:prstClr>
            </a:innerShdw>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255" name="Google Shape;255;p31"/>
          <p:cNvSpPr txBox="1">
            <a:spLocks noGrp="1"/>
          </p:cNvSpPr>
          <p:nvPr>
            <p:ph type="body" idx="1"/>
          </p:nvPr>
        </p:nvSpPr>
        <p:spPr>
          <a:xfrm>
            <a:off x="3862266" y="951672"/>
            <a:ext cx="4389120" cy="3634613"/>
          </a:xfrm>
          <a:prstGeom prst="rect">
            <a:avLst/>
          </a:prstGeom>
        </p:spPr>
        <p:txBody>
          <a:bodyPr spcFirstLastPara="1" vert="horz" lIns="91440" tIns="45720" rIns="91440" bIns="45720" rtlCol="0" anchor="ctr" anchorCtr="0">
            <a:normAutofit/>
          </a:bodyPr>
          <a:lstStyle/>
          <a:p>
            <a:pPr marL="0" lvl="0" indent="-228600" defTabSz="914400">
              <a:lnSpc>
                <a:spcPct val="110000"/>
              </a:lnSpc>
              <a:spcBef>
                <a:spcPts val="0"/>
              </a:spcBef>
              <a:spcAft>
                <a:spcPts val="0"/>
              </a:spcAft>
              <a:buSzPct val="100000"/>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The environment plays a vital role in the implementation phase and with that notion we tried to understand all the aspects of the project. Some of them are as follows: </a:t>
            </a:r>
          </a:p>
          <a:p>
            <a:pPr marL="457200" lvl="0" indent="-228600" defTabSz="914400">
              <a:lnSpc>
                <a:spcPct val="110000"/>
              </a:lnSpc>
              <a:spcBef>
                <a:spcPts val="1600"/>
              </a:spcBef>
              <a:spcAft>
                <a:spcPts val="0"/>
              </a:spcAft>
              <a:buSzPct val="100000"/>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Logistic Regression (Linear Regression)</a:t>
            </a:r>
          </a:p>
          <a:p>
            <a:pPr marL="457200" lvl="0" indent="-228600" defTabSz="914400">
              <a:lnSpc>
                <a:spcPct val="110000"/>
              </a:lnSpc>
              <a:spcBef>
                <a:spcPts val="0"/>
              </a:spcBef>
              <a:spcAft>
                <a:spcPts val="0"/>
              </a:spcAft>
              <a:buSzPct val="100000"/>
              <a:buFont typeface="Arial" panose="020B0604020202020204" pitchFamily="34" charset="0"/>
              <a:buChar char="•"/>
            </a:pPr>
            <a:r>
              <a:rPr lang="en-US" sz="1200" dirty="0" err="1">
                <a:solidFill>
                  <a:schemeClr val="bg1"/>
                </a:solidFill>
                <a:latin typeface="Times New Roman" panose="02020603050405020304" pitchFamily="18" charset="0"/>
                <a:cs typeface="Times New Roman" panose="02020603050405020304" pitchFamily="18" charset="0"/>
              </a:rPr>
              <a:t>Kneighbors</a:t>
            </a:r>
            <a:r>
              <a:rPr lang="en-US" sz="1200" dirty="0">
                <a:solidFill>
                  <a:schemeClr val="bg1"/>
                </a:solidFill>
                <a:latin typeface="Times New Roman" panose="02020603050405020304" pitchFamily="18" charset="0"/>
                <a:cs typeface="Times New Roman" panose="02020603050405020304" pitchFamily="18" charset="0"/>
              </a:rPr>
              <a:t> Classifier (K-Means Classification)</a:t>
            </a:r>
          </a:p>
          <a:p>
            <a:pPr marL="457200" lvl="0" indent="-228600" defTabSz="914400">
              <a:lnSpc>
                <a:spcPct val="110000"/>
              </a:lnSpc>
              <a:spcBef>
                <a:spcPts val="0"/>
              </a:spcBef>
              <a:spcAft>
                <a:spcPts val="0"/>
              </a:spcAft>
              <a:buSzPct val="100000"/>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Support Vector Machines (Linear Classification)</a:t>
            </a:r>
          </a:p>
          <a:p>
            <a:pPr marL="0" lvl="0" indent="-228600" defTabSz="914400">
              <a:lnSpc>
                <a:spcPct val="110000"/>
              </a:lnSpc>
              <a:spcBef>
                <a:spcPts val="1600"/>
              </a:spcBef>
              <a:spcAft>
                <a:spcPts val="0"/>
              </a:spcAft>
              <a:buSzPct val="100000"/>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As per the concepts taught till now, we thought to implement the above models on our dataset and try to achieve least loss and more accuracy.</a:t>
            </a:r>
          </a:p>
          <a:p>
            <a:pPr marL="0" lvl="0" indent="-228600" defTabSz="914400">
              <a:lnSpc>
                <a:spcPct val="110000"/>
              </a:lnSpc>
              <a:spcBef>
                <a:spcPts val="1600"/>
              </a:spcBef>
              <a:spcAft>
                <a:spcPts val="1600"/>
              </a:spcAft>
              <a:buSzPct val="100000"/>
              <a:buFont typeface="Arial" panose="020B0604020202020204" pitchFamily="34" charset="0"/>
              <a:buChar char="•"/>
            </a:pPr>
            <a:r>
              <a:rPr lang="en-US" sz="1200" dirty="0">
                <a:solidFill>
                  <a:schemeClr val="bg1"/>
                </a:solidFill>
                <a:latin typeface="Times New Roman" panose="02020603050405020304" pitchFamily="18" charset="0"/>
                <a:cs typeface="Times New Roman" panose="02020603050405020304" pitchFamily="18" charset="0"/>
              </a:rPr>
              <a:t>By tweaking the split of dataset into training and testing datasets, we observed that there was a variation of accuracies and when split the dataset in 3:1 ratio, we could achieve maximum accuracies across different models.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19150" y="423675"/>
            <a:ext cx="7505700" cy="59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alibri"/>
                <a:ea typeface="Calibri"/>
                <a:cs typeface="Calibri"/>
                <a:sym typeface="Calibri"/>
              </a:rPr>
              <a:t>Overview of </a:t>
            </a:r>
            <a:r>
              <a:rPr lang="en" sz="2550" dirty="0">
                <a:highlight>
                  <a:srgbClr val="FFFFFF"/>
                </a:highlight>
                <a:latin typeface="Calibri"/>
                <a:ea typeface="Calibri"/>
                <a:cs typeface="Calibri"/>
                <a:sym typeface="Calibri"/>
              </a:rPr>
              <a:t>K-Nearest Neighbors </a:t>
            </a:r>
            <a:r>
              <a:rPr lang="en" dirty="0">
                <a:latin typeface="Calibri"/>
                <a:ea typeface="Calibri"/>
                <a:cs typeface="Calibri"/>
                <a:sym typeface="Calibri"/>
              </a:rPr>
              <a:t>Algorithm</a:t>
            </a:r>
            <a:endParaRPr dirty="0">
              <a:latin typeface="Calibri"/>
              <a:ea typeface="Calibri"/>
              <a:cs typeface="Calibri"/>
              <a:sym typeface="Calibri"/>
            </a:endParaRPr>
          </a:p>
        </p:txBody>
      </p:sp>
      <p:graphicFrame>
        <p:nvGraphicFramePr>
          <p:cNvPr id="263" name="Google Shape;261;p32">
            <a:extLst>
              <a:ext uri="{FF2B5EF4-FFF2-40B4-BE49-F238E27FC236}">
                <a16:creationId xmlns:a16="http://schemas.microsoft.com/office/drawing/2014/main" id="{D6195745-A8EE-4C5B-BA37-8B3733F8FF28}"/>
              </a:ext>
            </a:extLst>
          </p:cNvPr>
          <p:cNvGraphicFramePr/>
          <p:nvPr/>
        </p:nvGraphicFramePr>
        <p:xfrm>
          <a:off x="819150" y="1697750"/>
          <a:ext cx="7505700" cy="21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35"/>
        <p:cNvGrpSpPr/>
        <p:nvPr/>
      </p:nvGrpSpPr>
      <p:grpSpPr>
        <a:xfrm>
          <a:off x="0" y="0"/>
          <a:ext cx="0" cy="0"/>
          <a:chOff x="0" y="0"/>
          <a:chExt cx="0" cy="0"/>
        </a:xfrm>
      </p:grpSpPr>
      <p:sp>
        <p:nvSpPr>
          <p:cNvPr id="79" name="Rectangle 7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1" name="Picture 8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83" name="Straight Connector 8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87" name="Rectangle 86">
            <a:extLst>
              <a:ext uri="{FF2B5EF4-FFF2-40B4-BE49-F238E27FC236}">
                <a16:creationId xmlns:a16="http://schemas.microsoft.com/office/drawing/2014/main" id="{3193BA5C-B8F3-4972-BA54-014C48FAF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D7162BAB-C25E-4CE9-B87C-F118DC7E7C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264816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36" name="Google Shape;136;p14"/>
          <p:cNvSpPr txBox="1">
            <a:spLocks noGrp="1"/>
          </p:cNvSpPr>
          <p:nvPr>
            <p:ph type="title"/>
          </p:nvPr>
        </p:nvSpPr>
        <p:spPr>
          <a:xfrm>
            <a:off x="976650" y="606715"/>
            <a:ext cx="2885059" cy="786926"/>
          </a:xfrm>
          <a:prstGeom prst="rect">
            <a:avLst/>
          </a:prstGeom>
        </p:spPr>
        <p:txBody>
          <a:bodyPr spcFirstLastPara="1" vert="horz" lIns="91440" tIns="45720" rIns="91440" bIns="45720" rtlCol="0" anchor="t" anchorCtr="0">
            <a:noAutofit/>
          </a:bodyPr>
          <a:lstStyle/>
          <a:p>
            <a:pPr marL="0" lvl="0" indent="0" defTabSz="914400">
              <a:spcBef>
                <a:spcPct val="0"/>
              </a:spcBef>
              <a:spcAft>
                <a:spcPts val="0"/>
              </a:spcAft>
            </a:pPr>
            <a:r>
              <a:rPr lang="en-US" sz="3200" b="1" dirty="0">
                <a:latin typeface="Times New Roman" panose="02020603050405020304" pitchFamily="18" charset="0"/>
                <a:cs typeface="Times New Roman" panose="02020603050405020304" pitchFamily="18" charset="0"/>
              </a:rPr>
              <a:t>MOTIVATION</a:t>
            </a:r>
          </a:p>
        </p:txBody>
      </p:sp>
      <p:sp>
        <p:nvSpPr>
          <p:cNvPr id="91" name="Rectangle 90">
            <a:extLst>
              <a:ext uri="{FF2B5EF4-FFF2-40B4-BE49-F238E27FC236}">
                <a16:creationId xmlns:a16="http://schemas.microsoft.com/office/drawing/2014/main" id="{05B93327-222A-4DAC-9163-371BF44CD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7" name="Google Shape;137;p14"/>
          <p:cNvSpPr txBox="1">
            <a:spLocks noGrp="1"/>
          </p:cNvSpPr>
          <p:nvPr>
            <p:ph type="body" idx="1"/>
          </p:nvPr>
        </p:nvSpPr>
        <p:spPr>
          <a:xfrm>
            <a:off x="557702" y="1459712"/>
            <a:ext cx="3414601" cy="3378102"/>
          </a:xfrm>
          <a:prstGeom prst="rect">
            <a:avLst/>
          </a:prstGeom>
        </p:spPr>
        <p:txBody>
          <a:bodyPr spcFirstLastPara="1" vert="horz" lIns="91440" tIns="45720" rIns="91440" bIns="45720" rtlCol="0" anchor="t" anchorCtr="0">
            <a:normAutofit fontScale="55000" lnSpcReduction="20000"/>
          </a:bodyPr>
          <a:lstStyle/>
          <a:p>
            <a:pPr marL="0" lvl="0" indent="-228600" defTabSz="914400">
              <a:lnSpc>
                <a:spcPct val="110000"/>
              </a:lnSpc>
              <a:spcBef>
                <a:spcPts val="0"/>
              </a:spcBef>
              <a:spcAft>
                <a:spcPts val="0"/>
              </a:spcAft>
              <a:buSzPct val="100000"/>
              <a:buFont typeface="Arial" panose="020B0604020202020204" pitchFamily="34" charset="0"/>
              <a:buChar char="•"/>
            </a:pPr>
            <a:r>
              <a:rPr lang="en-US" sz="3300" dirty="0">
                <a:latin typeface="Times New Roman" panose="02020603050405020304" pitchFamily="18" charset="0"/>
                <a:cs typeface="Times New Roman" panose="02020603050405020304" pitchFamily="18" charset="0"/>
              </a:rPr>
              <a:t>Breast cancer is the most common cancer amongst women in the world. It accounts for 25% of all cancer cases and affected over 2.1 Million people in 2015 alone. It starts when cells in the breast begin to grow out of control. These cells usually form tumors that can be seen via X-ray or felt as lumps in the breast area. Early diagnosis significantly increases the chances of survival.</a:t>
            </a:r>
          </a:p>
          <a:p>
            <a:pPr marL="0" lvl="0" indent="-228600" defTabSz="914400">
              <a:lnSpc>
                <a:spcPct val="110000"/>
              </a:lnSpc>
              <a:spcBef>
                <a:spcPts val="1600"/>
              </a:spcBef>
              <a:spcAft>
                <a:spcPts val="0"/>
              </a:spcAft>
              <a:buSzPct val="100000"/>
              <a:buFont typeface="Arial" panose="020B0604020202020204" pitchFamily="34" charset="0"/>
              <a:buChar char="•"/>
            </a:pPr>
            <a:endParaRPr lang="en-US" sz="1200" dirty="0"/>
          </a:p>
          <a:p>
            <a:pPr marL="0" lvl="0" indent="-228600" defTabSz="914400">
              <a:lnSpc>
                <a:spcPct val="110000"/>
              </a:lnSpc>
              <a:spcBef>
                <a:spcPts val="1600"/>
              </a:spcBef>
              <a:spcAft>
                <a:spcPts val="1600"/>
              </a:spcAft>
              <a:buSzPct val="100000"/>
              <a:buFont typeface="Arial" panose="020B0604020202020204" pitchFamily="34" charset="0"/>
              <a:buChar char="•"/>
            </a:pPr>
            <a:endParaRPr lang="en-US" sz="1200" dirty="0"/>
          </a:p>
        </p:txBody>
      </p:sp>
      <p:grpSp>
        <p:nvGrpSpPr>
          <p:cNvPr id="93" name="Group 92">
            <a:extLst>
              <a:ext uri="{FF2B5EF4-FFF2-40B4-BE49-F238E27FC236}">
                <a16:creationId xmlns:a16="http://schemas.microsoft.com/office/drawing/2014/main" id="{14EE34E3-F117-4487-8ACF-33DA65FA11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5098" y="361628"/>
            <a:ext cx="4568843" cy="3861826"/>
            <a:chOff x="5460131" y="482171"/>
            <a:chExt cx="6091791" cy="5149101"/>
          </a:xfrm>
        </p:grpSpPr>
        <p:sp>
          <p:nvSpPr>
            <p:cNvPr id="94" name="Rectangle 93">
              <a:extLst>
                <a:ext uri="{FF2B5EF4-FFF2-40B4-BE49-F238E27FC236}">
                  <a16:creationId xmlns:a16="http://schemas.microsoft.com/office/drawing/2014/main" id="{39ACC02C-6424-4165-93C4-E83C8E81D4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60131" y="482171"/>
              <a:ext cx="609179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182CB9C-C978-4C9B-9AAD-8B1341897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8956" y="812507"/>
              <a:ext cx="5461780"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7" name="Rectangle 96">
            <a:extLst>
              <a:ext uri="{FF2B5EF4-FFF2-40B4-BE49-F238E27FC236}">
                <a16:creationId xmlns:a16="http://schemas.microsoft.com/office/drawing/2014/main" id="{56388820-A63D-463C-9DBC-060A5ABE3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6784" y="733473"/>
            <a:ext cx="3850973" cy="3101505"/>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Google Shape;138;p14"/>
          <p:cNvPicPr preferRelativeResize="0"/>
          <p:nvPr/>
        </p:nvPicPr>
        <p:blipFill>
          <a:blip r:embed="rId4"/>
          <a:stretch>
            <a:fillRect/>
          </a:stretch>
        </p:blipFill>
        <p:spPr>
          <a:xfrm>
            <a:off x="4570444" y="1336372"/>
            <a:ext cx="3616163" cy="1901401"/>
          </a:xfrm>
          <a:prstGeom prst="rect">
            <a:avLst/>
          </a:prstGeom>
          <a:noFill/>
        </p:spPr>
      </p:pic>
      <p:pic>
        <p:nvPicPr>
          <p:cNvPr id="99" name="Picture 98">
            <a:extLst>
              <a:ext uri="{FF2B5EF4-FFF2-40B4-BE49-F238E27FC236}">
                <a16:creationId xmlns:a16="http://schemas.microsoft.com/office/drawing/2014/main" id="{C04ED70F-D6FD-4EB1-A171-D30F885FE7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1" name="Straight Connector 100">
            <a:extLst>
              <a:ext uri="{FF2B5EF4-FFF2-40B4-BE49-F238E27FC236}">
                <a16:creationId xmlns:a16="http://schemas.microsoft.com/office/drawing/2014/main" id="{DA26CAE9-74C4-4EDD-8A80-77F79EAA86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3"/>
          <p:cNvSpPr txBox="1">
            <a:spLocks noGrp="1"/>
          </p:cNvSpPr>
          <p:nvPr>
            <p:ph type="title"/>
          </p:nvPr>
        </p:nvSpPr>
        <p:spPr>
          <a:xfrm>
            <a:off x="819150" y="119600"/>
            <a:ext cx="7995241" cy="5517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Times New Roman" panose="02020603050405020304" pitchFamily="18" charset="0"/>
                <a:ea typeface="Calibri"/>
                <a:cs typeface="Times New Roman" panose="02020603050405020304" pitchFamily="18" charset="0"/>
                <a:sym typeface="Calibri"/>
              </a:rPr>
              <a:t>Overview of </a:t>
            </a:r>
            <a:r>
              <a:rPr lang="en" sz="2550" b="1" dirty="0">
                <a:highlight>
                  <a:srgbClr val="C0C0C0"/>
                </a:highlight>
                <a:latin typeface="Times New Roman" panose="02020603050405020304" pitchFamily="18" charset="0"/>
                <a:ea typeface="Calibri"/>
                <a:cs typeface="Times New Roman" panose="02020603050405020304" pitchFamily="18" charset="0"/>
                <a:sym typeface="Calibri"/>
              </a:rPr>
              <a:t>SVC (Linear) </a:t>
            </a:r>
            <a:r>
              <a:rPr lang="en" b="1" dirty="0">
                <a:latin typeface="Times New Roman" panose="02020603050405020304" pitchFamily="18" charset="0"/>
                <a:ea typeface="Calibri"/>
                <a:cs typeface="Times New Roman" panose="02020603050405020304" pitchFamily="18" charset="0"/>
                <a:sym typeface="Calibri"/>
              </a:rPr>
              <a:t>Algorithm</a:t>
            </a:r>
            <a:endParaRPr b="1" dirty="0">
              <a:latin typeface="Times New Roman" panose="02020603050405020304" pitchFamily="18" charset="0"/>
              <a:cs typeface="Times New Roman" panose="02020603050405020304" pitchFamily="18" charset="0"/>
            </a:endParaRPr>
          </a:p>
        </p:txBody>
      </p:sp>
      <p:sp>
        <p:nvSpPr>
          <p:cNvPr id="267" name="Google Shape;267;p33"/>
          <p:cNvSpPr txBox="1">
            <a:spLocks noGrp="1"/>
          </p:cNvSpPr>
          <p:nvPr>
            <p:ph type="body" idx="1"/>
          </p:nvPr>
        </p:nvSpPr>
        <p:spPr>
          <a:xfrm>
            <a:off x="819150" y="829649"/>
            <a:ext cx="7505700" cy="372108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 sz="1500" dirty="0">
                <a:latin typeface="Times New Roman" panose="02020603050405020304" pitchFamily="18" charset="0"/>
                <a:cs typeface="Times New Roman" panose="02020603050405020304" pitchFamily="18" charset="0"/>
              </a:rPr>
              <a:t>The support vector machine is a model used for both classification and regression problems though it is mostly used to solve classification problems. </a:t>
            </a:r>
            <a:endParaRPr lang="en"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en" sz="15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 sz="1500" dirty="0">
                <a:latin typeface="Times New Roman" panose="02020603050405020304" pitchFamily="18" charset="0"/>
                <a:cs typeface="Times New Roman" panose="02020603050405020304" pitchFamily="18" charset="0"/>
              </a:rPr>
              <a:t>The objective of a Linear SVC (Support Vector Classifier) is to fit to the data you provide, returning a "best fit" hyperplane that divides, or categorizes, your data. </a:t>
            </a:r>
            <a:endParaRPr lang="en"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en"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 dirty="0">
                <a:latin typeface="Times New Roman" panose="02020603050405020304" pitchFamily="18" charset="0"/>
                <a:cs typeface="Times New Roman" panose="02020603050405020304" pitchFamily="18" charset="0"/>
              </a:rPr>
              <a:t>F</a:t>
            </a:r>
            <a:r>
              <a:rPr lang="en" sz="1500" dirty="0">
                <a:latin typeface="Times New Roman" panose="02020603050405020304" pitchFamily="18" charset="0"/>
                <a:cs typeface="Times New Roman" panose="02020603050405020304" pitchFamily="18" charset="0"/>
              </a:rPr>
              <a:t>rom there, after getting the hyperplane, you can then feed some features to your classifier to see what the "predicted" class is.</a:t>
            </a:r>
            <a:endParaRPr lang="en"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endParaRPr lang="en" sz="1500" dirty="0">
              <a:latin typeface="Times New Roman" panose="02020603050405020304" pitchFamily="18" charset="0"/>
              <a:cs typeface="Times New Roman" panose="02020603050405020304" pitchFamily="18" charset="0"/>
            </a:endParaRPr>
          </a:p>
          <a:p>
            <a:pPr marL="285750" lvl="0" indent="-285750" algn="l" rtl="0">
              <a:spcBef>
                <a:spcPts val="0"/>
              </a:spcBef>
              <a:spcAft>
                <a:spcPts val="0"/>
              </a:spcAft>
              <a:buFont typeface="Wingdings" panose="05000000000000000000" pitchFamily="2" charset="2"/>
              <a:buChar char="Ø"/>
            </a:pPr>
            <a:r>
              <a:rPr lang="en" sz="1500" dirty="0">
                <a:latin typeface="Times New Roman" panose="02020603050405020304" pitchFamily="18" charset="0"/>
                <a:cs typeface="Times New Roman" panose="02020603050405020304" pitchFamily="18" charset="0"/>
              </a:rPr>
              <a:t>The algorithm creates a hyperplane or line(decision boundary) which separates data into classes. It uses the kernel trick to find the best line separator (decision boundary that has same distance from the boundary point of both classes). It is a clear and more powerful way of learning complex non-linear functions</a:t>
            </a:r>
            <a:r>
              <a:rPr lang="en" sz="1500" dirty="0"/>
              <a:t>.</a:t>
            </a:r>
            <a:endParaRPr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5808231" y="1906120"/>
            <a:ext cx="3548420" cy="14962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 </a:t>
            </a:r>
            <a:endParaRPr dirty="0"/>
          </a:p>
          <a:p>
            <a:pPr marL="0" lvl="0" indent="0" algn="ctr" rtl="0">
              <a:spcBef>
                <a:spcPts val="0"/>
              </a:spcBef>
              <a:spcAft>
                <a:spcPts val="0"/>
              </a:spcAft>
              <a:buNone/>
            </a:pPr>
            <a:r>
              <a:rPr lang="en" dirty="0"/>
              <a:t>Implementation</a:t>
            </a:r>
            <a:endParaRPr dirty="0"/>
          </a:p>
        </p:txBody>
      </p:sp>
      <p:pic>
        <p:nvPicPr>
          <p:cNvPr id="273" name="Google Shape;273;p34"/>
          <p:cNvPicPr preferRelativeResize="0"/>
          <p:nvPr/>
        </p:nvPicPr>
        <p:blipFill>
          <a:blip r:embed="rId3">
            <a:alphaModFix/>
          </a:blip>
          <a:stretch>
            <a:fillRect/>
          </a:stretch>
        </p:blipFill>
        <p:spPr>
          <a:xfrm>
            <a:off x="164060" y="0"/>
            <a:ext cx="585268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277"/>
        <p:cNvGrpSpPr/>
        <p:nvPr/>
      </p:nvGrpSpPr>
      <p:grpSpPr>
        <a:xfrm>
          <a:off x="0" y="0"/>
          <a:ext cx="0" cy="0"/>
          <a:chOff x="0" y="0"/>
          <a:chExt cx="0" cy="0"/>
        </a:xfrm>
      </p:grpSpPr>
      <p:sp>
        <p:nvSpPr>
          <p:cNvPr id="93" name="Rectangle 92">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5" name="Picture 94">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7" name="Straight Connector 96">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1" name="Rectangle 100">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78" name="Google Shape;278;p35"/>
          <p:cNvSpPr txBox="1">
            <a:spLocks noGrp="1"/>
          </p:cNvSpPr>
          <p:nvPr>
            <p:ph type="title"/>
          </p:nvPr>
        </p:nvSpPr>
        <p:spPr>
          <a:xfrm>
            <a:off x="852488" y="1727285"/>
            <a:ext cx="2690266" cy="2005648"/>
          </a:xfrm>
          <a:prstGeom prst="rect">
            <a:avLst/>
          </a:prstGeom>
        </p:spPr>
        <p:txBody>
          <a:bodyPr spcFirstLastPara="1" vert="horz" lIns="91440" tIns="45720" rIns="91440" bIns="45720" rtlCol="0" anchor="t" anchorCtr="0">
            <a:normAutofit fontScale="90000"/>
          </a:bodyPr>
          <a:lstStyle/>
          <a:p>
            <a:pPr marL="0" lvl="0" indent="0" defTabSz="914400">
              <a:spcBef>
                <a:spcPct val="0"/>
              </a:spcBef>
              <a:spcAft>
                <a:spcPts val="0"/>
              </a:spcAft>
            </a:pPr>
            <a:r>
              <a:rPr lang="en-US" sz="2200" b="1" dirty="0">
                <a:latin typeface="Times New Roman" panose="02020603050405020304" pitchFamily="18" charset="0"/>
                <a:cs typeface="Times New Roman" panose="02020603050405020304" pitchFamily="18" charset="0"/>
              </a:rPr>
              <a:t>Models Implementation</a:t>
            </a:r>
          </a:p>
          <a:p>
            <a:pPr marL="0" lvl="0" indent="0" defTabSz="914400">
              <a:spcBef>
                <a:spcPct val="0"/>
              </a:spcBef>
              <a:spcAft>
                <a:spcPts val="0"/>
              </a:spcAft>
            </a:pPr>
            <a:r>
              <a:rPr lang="en-US" sz="1800" dirty="0"/>
              <a:t>									contd.</a:t>
            </a:r>
          </a:p>
        </p:txBody>
      </p:sp>
      <p:cxnSp>
        <p:nvCxnSpPr>
          <p:cNvPr id="105" name="Straight Connector 104">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8684" y="1609906"/>
            <a:ext cx="24540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7"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685" y="2341872"/>
            <a:ext cx="2647617" cy="78692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09" name="Picture 108">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1" name="Straight Connector 110">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81" name="Google Shape;279;p35">
            <a:extLst>
              <a:ext uri="{FF2B5EF4-FFF2-40B4-BE49-F238E27FC236}">
                <a16:creationId xmlns:a16="http://schemas.microsoft.com/office/drawing/2014/main" id="{5A6E707E-2DFC-45E2-A4A2-A074E7D42607}"/>
              </a:ext>
            </a:extLst>
          </p:cNvPr>
          <p:cNvGraphicFramePr/>
          <p:nvPr>
            <p:extLst>
              <p:ext uri="{D42A27DB-BD31-4B8C-83A1-F6EECF244321}">
                <p14:modId xmlns:p14="http://schemas.microsoft.com/office/powerpoint/2010/main" val="1278447645"/>
              </p:ext>
            </p:extLst>
          </p:nvPr>
        </p:nvGraphicFramePr>
        <p:xfrm>
          <a:off x="3856434" y="602456"/>
          <a:ext cx="4435078" cy="34778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283"/>
        <p:cNvGrpSpPr/>
        <p:nvPr/>
      </p:nvGrpSpPr>
      <p:grpSpPr>
        <a:xfrm>
          <a:off x="0" y="0"/>
          <a:ext cx="0" cy="0"/>
          <a:chOff x="0" y="0"/>
          <a:chExt cx="0" cy="0"/>
        </a:xfrm>
      </p:grpSpPr>
      <p:sp>
        <p:nvSpPr>
          <p:cNvPr id="99" name="Rectangle 9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1" name="Picture 10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3" name="Straight Connector 10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7" name="Rectangle 106">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84" name="Google Shape;284;p36"/>
          <p:cNvSpPr txBox="1">
            <a:spLocks noGrp="1"/>
          </p:cNvSpPr>
          <p:nvPr>
            <p:ph type="title"/>
          </p:nvPr>
        </p:nvSpPr>
        <p:spPr>
          <a:xfrm>
            <a:off x="743065" y="603390"/>
            <a:ext cx="3913995" cy="786926"/>
          </a:xfrm>
          <a:prstGeom prst="rect">
            <a:avLst/>
          </a:prstGeom>
        </p:spPr>
        <p:txBody>
          <a:bodyPr spcFirstLastPara="1" vert="horz" lIns="91440" tIns="45720" rIns="91440" bIns="45720" rtlCol="0" anchor="t" anchorCtr="0">
            <a:normAutofit fontScale="90000"/>
          </a:bodyPr>
          <a:lstStyle/>
          <a:p>
            <a:pPr marL="0" lvl="0" indent="0" defTabSz="914400">
              <a:spcBef>
                <a:spcPct val="0"/>
              </a:spcBef>
              <a:spcAft>
                <a:spcPts val="0"/>
              </a:spcAft>
            </a:pPr>
            <a:r>
              <a:rPr lang="en-US" sz="1800" b="1" dirty="0">
                <a:latin typeface="Times New Roman" panose="02020603050405020304" pitchFamily="18" charset="0"/>
                <a:cs typeface="Times New Roman" panose="02020603050405020304" pitchFamily="18" charset="0"/>
              </a:rPr>
              <a:t>Comparison &amp; Substantiation of Accuracies</a:t>
            </a:r>
          </a:p>
        </p:txBody>
      </p:sp>
      <p:sp>
        <p:nvSpPr>
          <p:cNvPr id="111" name="Rectangle 110">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85" name="Google Shape;285;p36"/>
          <p:cNvSpPr txBox="1">
            <a:spLocks noGrp="1"/>
          </p:cNvSpPr>
          <p:nvPr>
            <p:ph type="body" idx="1"/>
          </p:nvPr>
        </p:nvSpPr>
        <p:spPr>
          <a:xfrm>
            <a:off x="659219" y="1511799"/>
            <a:ext cx="3558625" cy="2587959"/>
          </a:xfrm>
          <a:prstGeom prst="rect">
            <a:avLst/>
          </a:prstGeom>
        </p:spPr>
        <p:txBody>
          <a:bodyPr spcFirstLastPara="1" vert="horz" lIns="91440" tIns="45720" rIns="91440" bIns="45720" rtlCol="0" anchor="t" anchorCtr="0">
            <a:normAutofit fontScale="92500"/>
          </a:bodyPr>
          <a:lstStyle/>
          <a:p>
            <a:pPr marL="0" lvl="0" indent="-228600" defTabSz="914400">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following table shows the accuracies across different models. These have varied due to factors like dataset, features of dataset, outliers, etc.</a:t>
            </a:r>
          </a:p>
          <a:p>
            <a:pPr marL="0" lvl="0" indent="-228600" defTabSz="914400">
              <a:spcBef>
                <a:spcPts val="1600"/>
              </a:spcBef>
              <a:spcAft>
                <a:spcPts val="160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can clearly see that there is a trade-off between accuracy and time taken (computation time) for a given model.</a:t>
            </a:r>
          </a:p>
        </p:txBody>
      </p:sp>
      <p:pic>
        <p:nvPicPr>
          <p:cNvPr id="113" name="Picture 112">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5" name="Straight Connector 114">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286" name="Google Shape;286;p36"/>
          <p:cNvGraphicFramePr/>
          <p:nvPr>
            <p:extLst>
              <p:ext uri="{D42A27DB-BD31-4B8C-83A1-F6EECF244321}">
                <p14:modId xmlns:p14="http://schemas.microsoft.com/office/powerpoint/2010/main" val="998040700"/>
              </p:ext>
            </p:extLst>
          </p:nvPr>
        </p:nvGraphicFramePr>
        <p:xfrm>
          <a:off x="4570808" y="886009"/>
          <a:ext cx="4072613" cy="2587960"/>
        </p:xfrm>
        <a:graphic>
          <a:graphicData uri="http://schemas.openxmlformats.org/drawingml/2006/table">
            <a:tbl>
              <a:tblPr firstRow="1" bandRow="1">
                <a:noFill/>
                <a:tableStyleId>{DAEF3B93-3F2D-4508-A9F9-343CB88A66CB}</a:tableStyleId>
              </a:tblPr>
              <a:tblGrid>
                <a:gridCol w="1097227">
                  <a:extLst>
                    <a:ext uri="{9D8B030D-6E8A-4147-A177-3AD203B41FA5}">
                      <a16:colId xmlns:a16="http://schemas.microsoft.com/office/drawing/2014/main" val="20000"/>
                    </a:ext>
                  </a:extLst>
                </a:gridCol>
                <a:gridCol w="1739896">
                  <a:extLst>
                    <a:ext uri="{9D8B030D-6E8A-4147-A177-3AD203B41FA5}">
                      <a16:colId xmlns:a16="http://schemas.microsoft.com/office/drawing/2014/main" val="20001"/>
                    </a:ext>
                  </a:extLst>
                </a:gridCol>
                <a:gridCol w="1235490">
                  <a:extLst>
                    <a:ext uri="{9D8B030D-6E8A-4147-A177-3AD203B41FA5}">
                      <a16:colId xmlns:a16="http://schemas.microsoft.com/office/drawing/2014/main" val="20002"/>
                    </a:ext>
                  </a:extLst>
                </a:gridCol>
              </a:tblGrid>
              <a:tr h="691714">
                <a:tc>
                  <a:txBody>
                    <a:bodyPr/>
                    <a:lstStyle/>
                    <a:p>
                      <a:pPr marL="0" lvl="0" indent="0" algn="ctr" rtl="0">
                        <a:spcBef>
                          <a:spcPts val="0"/>
                        </a:spcBef>
                        <a:spcAft>
                          <a:spcPts val="0"/>
                        </a:spcAft>
                        <a:buNone/>
                      </a:pPr>
                      <a:r>
                        <a:rPr lang="en" sz="1400" b="0" cap="none" spc="60">
                          <a:solidFill>
                            <a:schemeClr val="bg1"/>
                          </a:solidFill>
                          <a:latin typeface="Calibri"/>
                          <a:ea typeface="Calibri"/>
                          <a:cs typeface="Calibri"/>
                          <a:sym typeface="Calibri"/>
                        </a:rPr>
                        <a:t>Model</a:t>
                      </a:r>
                      <a:endParaRPr sz="1400" b="0" cap="none" spc="60">
                        <a:solidFill>
                          <a:schemeClr val="bg1"/>
                        </a:solidFill>
                        <a:latin typeface="Calibri"/>
                        <a:ea typeface="Calibri"/>
                        <a:cs typeface="Calibri"/>
                        <a:sym typeface="Calibri"/>
                      </a:endParaRPr>
                    </a:p>
                  </a:txBody>
                  <a:tcPr marL="77546" marR="77546" marT="77559" marB="77546" anchor="ctr">
                    <a:lnL w="12700" cmpd="sng">
                      <a:noFill/>
                    </a:lnL>
                    <a:lnR w="12700" cmpd="sng">
                      <a:noFill/>
                    </a:lnR>
                    <a:lnT w="19050" cap="flat" cmpd="sng" algn="ctr">
                      <a:noFill/>
                      <a:prstDash val="solid"/>
                    </a:lnT>
                    <a:lnB w="38100" cmpd="sng">
                      <a:noFill/>
                    </a:lnB>
                    <a:solidFill>
                      <a:schemeClr val="accent1"/>
                    </a:solidFill>
                  </a:tcPr>
                </a:tc>
                <a:tc>
                  <a:txBody>
                    <a:bodyPr/>
                    <a:lstStyle/>
                    <a:p>
                      <a:pPr marL="0" lvl="0" indent="0" algn="ctr" rtl="0">
                        <a:spcBef>
                          <a:spcPts val="0"/>
                        </a:spcBef>
                        <a:spcAft>
                          <a:spcPts val="0"/>
                        </a:spcAft>
                        <a:buNone/>
                      </a:pPr>
                      <a:r>
                        <a:rPr lang="en" sz="1400" b="0" cap="none" spc="60">
                          <a:solidFill>
                            <a:schemeClr val="bg1"/>
                          </a:solidFill>
                          <a:latin typeface="Calibri"/>
                          <a:ea typeface="Calibri"/>
                          <a:cs typeface="Calibri"/>
                          <a:sym typeface="Calibri"/>
                        </a:rPr>
                        <a:t>Accuracy (out of 1)</a:t>
                      </a:r>
                      <a:endParaRPr sz="1400" b="0" cap="none" spc="60">
                        <a:solidFill>
                          <a:schemeClr val="bg1"/>
                        </a:solidFill>
                        <a:latin typeface="Calibri"/>
                        <a:ea typeface="Calibri"/>
                        <a:cs typeface="Calibri"/>
                        <a:sym typeface="Calibri"/>
                      </a:endParaRPr>
                    </a:p>
                  </a:txBody>
                  <a:tcPr marL="77546" marR="77546" marT="77559" marB="77546" anchor="ctr">
                    <a:lnL w="12700" cmpd="sng">
                      <a:noFill/>
                    </a:lnL>
                    <a:lnR w="12700" cmpd="sng">
                      <a:noFill/>
                    </a:lnR>
                    <a:lnT w="19050" cap="flat" cmpd="sng" algn="ctr">
                      <a:noFill/>
                      <a:prstDash val="solid"/>
                    </a:lnT>
                    <a:lnB w="38100" cmpd="sng">
                      <a:noFill/>
                    </a:lnB>
                    <a:solidFill>
                      <a:schemeClr val="accent1"/>
                    </a:solidFill>
                  </a:tcPr>
                </a:tc>
                <a:tc>
                  <a:txBody>
                    <a:bodyPr/>
                    <a:lstStyle/>
                    <a:p>
                      <a:pPr marL="0" lvl="0" indent="0" algn="ctr" rtl="0">
                        <a:spcBef>
                          <a:spcPts val="0"/>
                        </a:spcBef>
                        <a:spcAft>
                          <a:spcPts val="0"/>
                        </a:spcAft>
                        <a:buNone/>
                      </a:pPr>
                      <a:r>
                        <a:rPr lang="en" sz="1400" b="0" cap="none" spc="60">
                          <a:solidFill>
                            <a:schemeClr val="bg1"/>
                          </a:solidFill>
                          <a:latin typeface="Calibri"/>
                          <a:ea typeface="Calibri"/>
                          <a:cs typeface="Calibri"/>
                          <a:sym typeface="Calibri"/>
                        </a:rPr>
                        <a:t>Time Taken</a:t>
                      </a:r>
                      <a:endParaRPr sz="1400" b="0" cap="none" spc="60">
                        <a:solidFill>
                          <a:schemeClr val="bg1"/>
                        </a:solidFill>
                        <a:latin typeface="Calibri"/>
                        <a:ea typeface="Calibri"/>
                        <a:cs typeface="Calibri"/>
                        <a:sym typeface="Calibri"/>
                      </a:endParaRPr>
                    </a:p>
                  </a:txBody>
                  <a:tcPr marL="77546" marR="77546" marT="77559" marB="77546"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0000"/>
                  </a:ext>
                </a:extLst>
              </a:tr>
              <a:tr h="632082">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Logistic Regression</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38100" cmpd="sng">
                      <a:noFill/>
                    </a:lnT>
                    <a:lnB w="12700" cap="flat" cmpd="sng" algn="ctr">
                      <a:noFill/>
                      <a:prstDash val="solid"/>
                    </a:lnB>
                    <a:noFill/>
                  </a:tcPr>
                </a:tc>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0.9906103286384976</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38100" cmpd="sng">
                      <a:noFill/>
                    </a:lnT>
                    <a:lnB w="12700" cap="flat" cmpd="sng" algn="ctr">
                      <a:noFill/>
                      <a:prstDash val="solid"/>
                    </a:lnB>
                    <a:noFill/>
                  </a:tcPr>
                </a:tc>
                <a:tc>
                  <a:txBody>
                    <a:bodyPr/>
                    <a:lstStyle/>
                    <a:p>
                      <a:pPr marL="0" lvl="0" indent="0" algn="ctr" rtl="0">
                        <a:spcBef>
                          <a:spcPts val="0"/>
                        </a:spcBef>
                        <a:spcAft>
                          <a:spcPts val="0"/>
                        </a:spcAft>
                        <a:buNone/>
                      </a:pPr>
                      <a:r>
                        <a:rPr lang="en" sz="1200" cap="none" spc="0" dirty="0">
                          <a:solidFill>
                            <a:schemeClr val="tx1"/>
                          </a:solidFill>
                          <a:latin typeface="Calibri"/>
                          <a:ea typeface="Calibri"/>
                          <a:cs typeface="Calibri"/>
                          <a:sym typeface="Calibri"/>
                        </a:rPr>
                        <a:t>0.025 s</a:t>
                      </a:r>
                      <a:endParaRPr sz="1200" cap="none" spc="0" dirty="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0001"/>
                  </a:ext>
                </a:extLst>
              </a:tr>
              <a:tr h="840793">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K-Means Neighboring Classifier</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0.9765258215962441</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0.0025 s</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002"/>
                  </a:ext>
                </a:extLst>
              </a:tr>
              <a:tr h="423371">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SVC Linear</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 sz="1200" cap="none" spc="0">
                          <a:solidFill>
                            <a:schemeClr val="tx1"/>
                          </a:solidFill>
                          <a:latin typeface="Calibri"/>
                          <a:ea typeface="Calibri"/>
                          <a:cs typeface="Calibri"/>
                          <a:sym typeface="Calibri"/>
                        </a:rPr>
                        <a:t>0.9882629107981221</a:t>
                      </a:r>
                      <a:endParaRPr sz="1200" cap="none" spc="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mpd="sng">
                      <a:noFill/>
                      <a:prstDash val="solid"/>
                    </a:lnT>
                    <a:lnB w="12700" cmpd="sng">
                      <a:noFill/>
                      <a:prstDash val="solid"/>
                    </a:lnB>
                    <a:noFill/>
                  </a:tcPr>
                </a:tc>
                <a:tc>
                  <a:txBody>
                    <a:bodyPr/>
                    <a:lstStyle/>
                    <a:p>
                      <a:pPr marL="0" lvl="0" indent="0" algn="ctr" rtl="0">
                        <a:spcBef>
                          <a:spcPts val="0"/>
                        </a:spcBef>
                        <a:spcAft>
                          <a:spcPts val="0"/>
                        </a:spcAft>
                        <a:buNone/>
                      </a:pPr>
                      <a:r>
                        <a:rPr lang="en" sz="1200" cap="none" spc="0" dirty="0">
                          <a:solidFill>
                            <a:schemeClr val="tx1"/>
                          </a:solidFill>
                          <a:latin typeface="Calibri"/>
                          <a:ea typeface="Calibri"/>
                          <a:cs typeface="Calibri"/>
                          <a:sym typeface="Calibri"/>
                        </a:rPr>
                        <a:t>0.0052 s</a:t>
                      </a:r>
                      <a:endParaRPr sz="1200" cap="none" spc="0" dirty="0">
                        <a:solidFill>
                          <a:schemeClr val="tx1"/>
                        </a:solidFill>
                        <a:latin typeface="Calibri"/>
                        <a:ea typeface="Calibri"/>
                        <a:cs typeface="Calibri"/>
                        <a:sym typeface="Calibri"/>
                      </a:endParaRPr>
                    </a:p>
                  </a:txBody>
                  <a:tcPr marL="77546" marR="77546" marT="77559" marB="7754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0"/>
        <p:cNvGrpSpPr/>
        <p:nvPr/>
      </p:nvGrpSpPr>
      <p:grpSpPr>
        <a:xfrm>
          <a:off x="0" y="0"/>
          <a:ext cx="0" cy="0"/>
          <a:chOff x="0" y="0"/>
          <a:chExt cx="0" cy="0"/>
        </a:xfrm>
      </p:grpSpPr>
      <p:sp>
        <p:nvSpPr>
          <p:cNvPr id="106" name="Rectangle 10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8" name="Picture 10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0" name="Straight Connector 10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4" name="Rectangle 11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4" name="Picture 293" descr="Sheep in bubbles">
            <a:extLst>
              <a:ext uri="{FF2B5EF4-FFF2-40B4-BE49-F238E27FC236}">
                <a16:creationId xmlns:a16="http://schemas.microsoft.com/office/drawing/2014/main" id="{6E9E0F82-F9BB-4B32-BD4A-66998075E234}"/>
              </a:ext>
            </a:extLst>
          </p:cNvPr>
          <p:cNvPicPr>
            <a:picLocks noChangeAspect="1"/>
          </p:cNvPicPr>
          <p:nvPr/>
        </p:nvPicPr>
        <p:blipFill rotWithShape="1">
          <a:blip r:embed="rId4">
            <a:alphaModFix amt="50000"/>
          </a:blip>
          <a:srcRect t="1622" r="-2" b="18017"/>
          <a:stretch/>
        </p:blipFill>
        <p:spPr>
          <a:xfrm>
            <a:off x="228" y="10"/>
            <a:ext cx="9143772" cy="5143490"/>
          </a:xfrm>
          <a:prstGeom prst="rect">
            <a:avLst/>
          </a:prstGeom>
        </p:spPr>
      </p:pic>
      <p:sp>
        <p:nvSpPr>
          <p:cNvPr id="11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1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20" name="Rectangle 11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91" name="Google Shape;291;p37"/>
          <p:cNvSpPr txBox="1">
            <a:spLocks noGrp="1"/>
          </p:cNvSpPr>
          <p:nvPr>
            <p:ph type="title"/>
          </p:nvPr>
        </p:nvSpPr>
        <p:spPr>
          <a:xfrm>
            <a:off x="350875" y="895350"/>
            <a:ext cx="2891616" cy="352425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700" dirty="0">
                <a:latin typeface="Times New Roman" panose="02020603050405020304" pitchFamily="18" charset="0"/>
                <a:cs typeface="Times New Roman" panose="02020603050405020304" pitchFamily="18" charset="0"/>
              </a:rPr>
              <a:t>Future Models to be Implemented</a:t>
            </a:r>
          </a:p>
        </p:txBody>
      </p:sp>
      <p:cxnSp>
        <p:nvCxnSpPr>
          <p:cNvPr id="122" name="Straight Connector 12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292" name="Google Shape;292;p37"/>
          <p:cNvSpPr txBox="1">
            <a:spLocks noGrp="1"/>
          </p:cNvSpPr>
          <p:nvPr>
            <p:ph type="body" idx="1"/>
          </p:nvPr>
        </p:nvSpPr>
        <p:spPr>
          <a:xfrm>
            <a:off x="3732476" y="547190"/>
            <a:ext cx="4922423" cy="3872410"/>
          </a:xfrm>
          <a:prstGeom prst="rect">
            <a:avLst/>
          </a:prstGeom>
        </p:spPr>
        <p:txBody>
          <a:bodyPr spcFirstLastPara="1" vert="horz" lIns="91440" tIns="45720" rIns="91440" bIns="45720" rtlCol="0" anchor="ctr" anchorCtr="0">
            <a:normAutofit/>
          </a:bodyPr>
          <a:lstStyle/>
          <a:p>
            <a:pPr marL="0" lvl="0" indent="-228600" defTabSz="914400">
              <a:lnSpc>
                <a:spcPct val="110000"/>
              </a:lnSpc>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With the reference to above models implemented, we plan to implement further models (listed below) to get better detection from our dataset.</a:t>
            </a:r>
          </a:p>
          <a:p>
            <a:pPr marL="457200" lvl="0" indent="-228600" defTabSz="914400">
              <a:lnSpc>
                <a:spcPct val="110000"/>
              </a:lnSpc>
              <a:spcBef>
                <a:spcPts val="160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Support Vector Machines (Radial Basis Classifier)</a:t>
            </a:r>
          </a:p>
          <a:p>
            <a:pPr marL="457200" lvl="0" indent="-228600" defTabSz="914400">
              <a:lnSpc>
                <a:spcPct val="110000"/>
              </a:lnSpc>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Gaussian Naive Bayes ()</a:t>
            </a:r>
          </a:p>
          <a:p>
            <a:pPr marL="457200" lvl="0" indent="-228600" defTabSz="914400">
              <a:lnSpc>
                <a:spcPct val="110000"/>
              </a:lnSpc>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Decision Tree Classification</a:t>
            </a:r>
          </a:p>
          <a:p>
            <a:pPr marL="457200" lvl="0" indent="-228600" defTabSz="914400">
              <a:lnSpc>
                <a:spcPct val="110000"/>
              </a:lnSpc>
              <a:spcBef>
                <a:spcPts val="0"/>
              </a:spcBef>
              <a:spcAft>
                <a:spcPts val="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Random Forest Classification</a:t>
            </a:r>
          </a:p>
          <a:p>
            <a:pPr marL="0" lvl="0" indent="-228600" defTabSz="914400">
              <a:lnSpc>
                <a:spcPct val="110000"/>
              </a:lnSpc>
              <a:spcBef>
                <a:spcPts val="1600"/>
              </a:spcBef>
              <a:spcAft>
                <a:spcPts val="160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expect to test these models compare accuracies and try to substantiate the results. This will help us to find the factors more clearly and achieve better accuracies.</a:t>
            </a:r>
          </a:p>
        </p:txBody>
      </p:sp>
      <p:sp>
        <p:nvSpPr>
          <p:cNvPr id="12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296"/>
        <p:cNvGrpSpPr/>
        <p:nvPr/>
      </p:nvGrpSpPr>
      <p:grpSpPr>
        <a:xfrm>
          <a:off x="0" y="0"/>
          <a:ext cx="0" cy="0"/>
          <a:chOff x="0" y="0"/>
          <a:chExt cx="0" cy="0"/>
        </a:xfrm>
      </p:grpSpPr>
      <p:sp>
        <p:nvSpPr>
          <p:cNvPr id="111" name="Rectangle 110">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3" name="Picture 112">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15" name="Straight Connector 11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9" name="Rectangle 118">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7"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3046595"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Google Shape;297;p38"/>
          <p:cNvSpPr txBox="1">
            <a:spLocks noGrp="1"/>
          </p:cNvSpPr>
          <p:nvPr>
            <p:ph type="title"/>
          </p:nvPr>
        </p:nvSpPr>
        <p:spPr>
          <a:xfrm>
            <a:off x="379124" y="752148"/>
            <a:ext cx="2288345" cy="3438395"/>
          </a:xfrm>
          <a:prstGeom prst="rect">
            <a:avLst/>
          </a:prstGeom>
        </p:spPr>
        <p:txBody>
          <a:bodyPr spcFirstLastPara="1" vert="horz" lIns="91440" tIns="45720" rIns="91440" bIns="45720" rtlCol="0" anchor="t" anchorCtr="0">
            <a:normAutofit/>
          </a:bodyPr>
          <a:lstStyle/>
          <a:p>
            <a:pPr marL="0" lvl="0" indent="0" algn="ctr" defTabSz="914400">
              <a:spcBef>
                <a:spcPct val="0"/>
              </a:spcBef>
              <a:spcAft>
                <a:spcPts val="0"/>
              </a:spcAft>
            </a:pPr>
            <a:r>
              <a:rPr lang="en-US" sz="2500" b="0" i="0" kern="1200" cap="all" dirty="0">
                <a:solidFill>
                  <a:srgbClr val="FFFFFF"/>
                </a:solidFill>
                <a:effectLst/>
                <a:latin typeface="Times New Roman" panose="02020603050405020304" pitchFamily="18" charset="0"/>
                <a:cs typeface="Times New Roman" panose="02020603050405020304" pitchFamily="18" charset="0"/>
              </a:rPr>
              <a:t>References</a:t>
            </a:r>
          </a:p>
        </p:txBody>
      </p:sp>
      <p:sp>
        <p:nvSpPr>
          <p:cNvPr id="298" name="Google Shape;298;p38"/>
          <p:cNvSpPr txBox="1">
            <a:spLocks noGrp="1"/>
          </p:cNvSpPr>
          <p:nvPr>
            <p:ph type="body" idx="1"/>
          </p:nvPr>
        </p:nvSpPr>
        <p:spPr>
          <a:xfrm>
            <a:off x="3529195" y="930057"/>
            <a:ext cx="5220028" cy="4213443"/>
          </a:xfrm>
          <a:prstGeom prst="rect">
            <a:avLst/>
          </a:prstGeom>
        </p:spPr>
        <p:txBody>
          <a:bodyPr spcFirstLastPara="1" vert="horz" lIns="91440" tIns="45720" rIns="91440" bIns="45720" rtlCol="0" anchor="t" anchorCtr="0">
            <a:normAutofit/>
          </a:bodyPr>
          <a:lstStyle/>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References for Existing Solutions with State of the Art Models</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5"/>
              </a:rPr>
              <a:t>Breast cancer detection by leveraging Machine Learning</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Breast Cancer Wisconsin (Diagnostic) Data Set</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7"/>
              </a:rPr>
              <a:t>Building a Simple Machine Learning Model on Breast Cancer Data</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8"/>
              </a:rPr>
              <a:t>Biology behind Breast Cancer and other Components</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9"/>
              </a:rPr>
              <a:t>References for Deep Learning Techniques used for Breast Cancer Classification &amp; Detection</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1600"/>
              </a:spcBef>
              <a:spcAft>
                <a:spcPts val="1600"/>
              </a:spcAft>
              <a:buSzPct val="100000"/>
              <a:buFont typeface="Arial" panose="020B0604020202020204" pitchFamily="34" charset="0"/>
              <a:buChar cha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42"/>
        <p:cNvGrpSpPr/>
        <p:nvPr/>
      </p:nvGrpSpPr>
      <p:grpSpPr>
        <a:xfrm>
          <a:off x="0" y="0"/>
          <a:ext cx="0" cy="0"/>
          <a:chOff x="0" y="0"/>
          <a:chExt cx="0" cy="0"/>
        </a:xfrm>
      </p:grpSpPr>
      <p:sp>
        <p:nvSpPr>
          <p:cNvPr id="86" name="Rectangle 8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8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0" name="Straight Connector 8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45" name="Google Shape;145;p15"/>
          <p:cNvPicPr preferRelativeResize="0"/>
          <p:nvPr/>
        </p:nvPicPr>
        <p:blipFill rotWithShape="1">
          <a:blip r:embed="rId4"/>
          <a:srcRect l="9091" t="8181" r="-1" b="16616"/>
          <a:stretch/>
        </p:blipFill>
        <p:spPr>
          <a:xfrm>
            <a:off x="1" y="10"/>
            <a:ext cx="9143771" cy="5143490"/>
          </a:xfrm>
          <a:prstGeom prst="rect">
            <a:avLst/>
          </a:prstGeom>
          <a:noFill/>
        </p:spPr>
      </p:pic>
      <p:sp>
        <p:nvSpPr>
          <p:cNvPr id="94" name="Rectangle 93">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18732" y="477564"/>
            <a:ext cx="6224576" cy="4179609"/>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Google Shape;143;p15"/>
          <p:cNvSpPr txBox="1">
            <a:spLocks noGrp="1"/>
          </p:cNvSpPr>
          <p:nvPr>
            <p:ph type="title"/>
          </p:nvPr>
        </p:nvSpPr>
        <p:spPr>
          <a:xfrm>
            <a:off x="3047565" y="603390"/>
            <a:ext cx="5830621"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500" dirty="0">
                <a:solidFill>
                  <a:srgbClr val="FFFFFE"/>
                </a:solidFill>
                <a:latin typeface="Times New Roman" panose="02020603050405020304" pitchFamily="18" charset="0"/>
                <a:cs typeface="Times New Roman" panose="02020603050405020304" pitchFamily="18" charset="0"/>
              </a:rPr>
              <a:t>CHALLENGES </a:t>
            </a:r>
          </a:p>
          <a:p>
            <a:pPr marL="0" lvl="0" indent="0" defTabSz="914400">
              <a:spcBef>
                <a:spcPct val="0"/>
              </a:spcBef>
              <a:spcAft>
                <a:spcPts val="0"/>
              </a:spcAft>
            </a:pPr>
            <a:r>
              <a:rPr lang="en-US" sz="2500" dirty="0">
                <a:solidFill>
                  <a:srgbClr val="FFFFFE"/>
                </a:solidFill>
                <a:latin typeface="Times New Roman" panose="02020603050405020304" pitchFamily="18" charset="0"/>
                <a:cs typeface="Times New Roman" panose="02020603050405020304" pitchFamily="18" charset="0"/>
              </a:rPr>
              <a:t>(Medical Challenges)</a:t>
            </a:r>
          </a:p>
        </p:txBody>
      </p:sp>
      <p:cxnSp>
        <p:nvCxnSpPr>
          <p:cNvPr id="96" name="Straight Connector 95">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341" y="1385316"/>
            <a:ext cx="5110023" cy="0"/>
          </a:xfrm>
          <a:prstGeom prst="line">
            <a:avLst/>
          </a:prstGeom>
          <a:ln w="31750">
            <a:solidFill>
              <a:srgbClr val="628EC3"/>
            </a:solidFill>
          </a:ln>
        </p:spPr>
        <p:style>
          <a:lnRef idx="3">
            <a:schemeClr val="accent1"/>
          </a:lnRef>
          <a:fillRef idx="0">
            <a:schemeClr val="accent1"/>
          </a:fillRef>
          <a:effectRef idx="2">
            <a:schemeClr val="accent1"/>
          </a:effectRef>
          <a:fontRef idx="minor">
            <a:schemeClr val="tx1"/>
          </a:fontRef>
        </p:style>
      </p:cxnSp>
      <p:sp>
        <p:nvSpPr>
          <p:cNvPr id="144" name="Google Shape;144;p15"/>
          <p:cNvSpPr txBox="1">
            <a:spLocks noGrp="1"/>
          </p:cNvSpPr>
          <p:nvPr>
            <p:ph type="body" idx="1"/>
          </p:nvPr>
        </p:nvSpPr>
        <p:spPr>
          <a:xfrm>
            <a:off x="3047565" y="1511799"/>
            <a:ext cx="5111799" cy="3015951"/>
          </a:xfrm>
          <a:prstGeom prst="rect">
            <a:avLst/>
          </a:prstGeom>
        </p:spPr>
        <p:txBody>
          <a:bodyPr spcFirstLastPara="1" vert="horz" lIns="91440" tIns="45720" rIns="91440" bIns="45720" rtlCol="0" anchor="t" anchorCtr="0">
            <a:normAutofit/>
          </a:bodyPr>
          <a:lstStyle/>
          <a:p>
            <a:pPr marL="0" lvl="0" indent="-228600" defTabSz="914400">
              <a:spcBef>
                <a:spcPts val="0"/>
              </a:spcBef>
              <a:spcAft>
                <a:spcPts val="1600"/>
              </a:spcAft>
              <a:buClr>
                <a:srgbClr val="628EC3"/>
              </a:buClr>
              <a:buSzPct val="100000"/>
              <a:buFont typeface="Arial" panose="020B0604020202020204" pitchFamily="34" charset="0"/>
              <a:buChar char="•"/>
            </a:pPr>
            <a:r>
              <a:rPr lang="en-US" sz="1600" dirty="0">
                <a:solidFill>
                  <a:srgbClr val="FFFFFE"/>
                </a:solidFill>
                <a:latin typeface="Times New Roman" panose="02020603050405020304" pitchFamily="18" charset="0"/>
                <a:cs typeface="Times New Roman" panose="02020603050405020304" pitchFamily="18" charset="0"/>
              </a:rPr>
              <a:t>The key challenges against its detection is how to classify tumors into malignant (cancerous) or benign (noncancerous). A tumor is considered malignant if the cells can grow into surrounding tissues or spread to distant areas of the body. A benign tumor does not invade nearby tissue nor spread to other parts of the body the way cancerous tumors can. But benign tumors can be serious if they press on vital structures such as blood vessels or nerves.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3" name="Rectangle 9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5" name="Picture 9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97" name="Straight Connector 9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01" name="Rectangle 10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descr="An electronic circuit board in blue colour">
            <a:extLst>
              <a:ext uri="{FF2B5EF4-FFF2-40B4-BE49-F238E27FC236}">
                <a16:creationId xmlns:a16="http://schemas.microsoft.com/office/drawing/2014/main" id="{73C45D11-A731-4ACC-A8BE-4529D2F41E58}"/>
              </a:ext>
            </a:extLst>
          </p:cNvPr>
          <p:cNvPicPr>
            <a:picLocks noChangeAspect="1"/>
          </p:cNvPicPr>
          <p:nvPr/>
        </p:nvPicPr>
        <p:blipFill rotWithShape="1">
          <a:blip r:embed="rId4">
            <a:alphaModFix amt="50000"/>
          </a:blip>
          <a:srcRect t="15729" r="-2" b="-2"/>
          <a:stretch/>
        </p:blipFill>
        <p:spPr>
          <a:xfrm>
            <a:off x="228" y="10"/>
            <a:ext cx="9143772" cy="5143490"/>
          </a:xfrm>
          <a:prstGeom prst="rect">
            <a:avLst/>
          </a:prstGeom>
        </p:spPr>
      </p:pic>
      <p:sp>
        <p:nvSpPr>
          <p:cNvPr id="10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07" name="Rectangle 10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50" name="Google Shape;150;p16"/>
          <p:cNvSpPr txBox="1">
            <a:spLocks noGrp="1"/>
          </p:cNvSpPr>
          <p:nvPr>
            <p:ph type="title"/>
          </p:nvPr>
        </p:nvSpPr>
        <p:spPr>
          <a:xfrm>
            <a:off x="85065" y="895350"/>
            <a:ext cx="3157426" cy="352425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400" dirty="0">
                <a:latin typeface="Times New Roman" panose="02020603050405020304" pitchFamily="18" charset="0"/>
                <a:cs typeface="Times New Roman" panose="02020603050405020304" pitchFamily="18" charset="0"/>
              </a:rPr>
              <a:t>Why this Project?</a:t>
            </a:r>
          </a:p>
          <a:p>
            <a:pPr marL="0" lvl="0" indent="0" defTabSz="914400">
              <a:spcBef>
                <a:spcPct val="0"/>
              </a:spcBef>
              <a:spcAft>
                <a:spcPts val="0"/>
              </a:spcAft>
            </a:pPr>
            <a:r>
              <a:rPr lang="en-US" sz="2400" dirty="0">
                <a:latin typeface="Times New Roman" panose="02020603050405020304" pitchFamily="18" charset="0"/>
                <a:cs typeface="Times New Roman" panose="02020603050405020304" pitchFamily="18" charset="0"/>
              </a:rPr>
              <a:t>(Substantiation of Project Choice)</a:t>
            </a:r>
          </a:p>
        </p:txBody>
      </p:sp>
      <p:cxnSp>
        <p:nvCxnSpPr>
          <p:cNvPr id="109" name="Straight Connector 10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51" name="Google Shape;151;p16"/>
          <p:cNvSpPr txBox="1">
            <a:spLocks noGrp="1"/>
          </p:cNvSpPr>
          <p:nvPr>
            <p:ph type="body" idx="1"/>
          </p:nvPr>
        </p:nvSpPr>
        <p:spPr>
          <a:xfrm>
            <a:off x="3732477" y="1408795"/>
            <a:ext cx="4563818" cy="3524250"/>
          </a:xfrm>
          <a:prstGeom prst="rect">
            <a:avLst/>
          </a:prstGeom>
        </p:spPr>
        <p:txBody>
          <a:bodyPr spcFirstLastPara="1" vert="horz" lIns="91440" tIns="45720" rIns="91440" bIns="45720" rtlCol="0" anchor="ctr" anchorCtr="0">
            <a:normAutofit/>
          </a:bodyPr>
          <a:lstStyle/>
          <a:p>
            <a:pPr marL="0" lvl="0" indent="-228600" defTabSz="914400">
              <a:spcBef>
                <a:spcPts val="0"/>
              </a:spcBef>
              <a:spcAft>
                <a:spcPts val="0"/>
              </a:spcAft>
              <a:buSzPct val="10000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In the recent light of increased amounts of death and new cases, we think that as a reinforcement to our learning of these concepts of PRML (Pattern Recognition &amp; Machine Learning), we ought to contribute to the society in any way possible. Science &amp; Technology has helped increase the estimation and recovery chances to a greater extent and our team believes we can implement that to explore this domain more.</a:t>
            </a:r>
          </a:p>
          <a:p>
            <a:pPr marL="0" lvl="0" indent="-228600" defTabSz="914400">
              <a:spcBef>
                <a:spcPts val="1600"/>
              </a:spcBef>
              <a:spcAft>
                <a:spcPts val="1600"/>
              </a:spcAft>
              <a:buSzPct val="100000"/>
              <a:buFont typeface="Arial" panose="020B0604020202020204" pitchFamily="34" charset="0"/>
              <a:buChar char="•"/>
            </a:pPr>
            <a:endParaRPr lang="en-US" dirty="0"/>
          </a:p>
        </p:txBody>
      </p:sp>
      <p:sp>
        <p:nvSpPr>
          <p:cNvPr id="11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55"/>
        <p:cNvGrpSpPr/>
        <p:nvPr/>
      </p:nvGrpSpPr>
      <p:grpSpPr>
        <a:xfrm>
          <a:off x="0" y="0"/>
          <a:ext cx="0" cy="0"/>
          <a:chOff x="0" y="0"/>
          <a:chExt cx="0" cy="0"/>
        </a:xfrm>
      </p:grpSpPr>
      <p:sp>
        <p:nvSpPr>
          <p:cNvPr id="99" name="Rectangle 9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1" name="Picture 10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3" name="Straight Connector 10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8" name="Google Shape;158;p17"/>
          <p:cNvPicPr preferRelativeResize="0"/>
          <p:nvPr/>
        </p:nvPicPr>
        <p:blipFill rotWithShape="1">
          <a:blip r:embed="rId4"/>
          <a:srcRect l="2224" r="2" b="2"/>
          <a:stretch/>
        </p:blipFill>
        <p:spPr>
          <a:xfrm>
            <a:off x="1" y="10"/>
            <a:ext cx="9143771" cy="5143490"/>
          </a:xfrm>
          <a:prstGeom prst="rect">
            <a:avLst/>
          </a:prstGeom>
          <a:noFill/>
        </p:spPr>
      </p:pic>
      <p:sp>
        <p:nvSpPr>
          <p:cNvPr id="107" name="Rectangle 106">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18732" y="477564"/>
            <a:ext cx="6224576" cy="4179609"/>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Google Shape;156;p17"/>
          <p:cNvSpPr txBox="1">
            <a:spLocks noGrp="1"/>
          </p:cNvSpPr>
          <p:nvPr>
            <p:ph type="title"/>
          </p:nvPr>
        </p:nvSpPr>
        <p:spPr>
          <a:xfrm>
            <a:off x="3047565" y="603390"/>
            <a:ext cx="5990109" cy="786926"/>
          </a:xfrm>
          <a:prstGeom prst="rect">
            <a:avLst/>
          </a:prstGeom>
        </p:spPr>
        <p:txBody>
          <a:bodyPr spcFirstLastPara="1" vert="horz" lIns="91440" tIns="45720" rIns="91440" bIns="45720" rtlCol="0" anchor="t" anchorCtr="0">
            <a:normAutofit/>
          </a:bodyPr>
          <a:lstStyle/>
          <a:p>
            <a:pPr marL="0" lvl="0" indent="0" defTabSz="914400">
              <a:spcBef>
                <a:spcPct val="0"/>
              </a:spcBef>
              <a:spcAft>
                <a:spcPts val="0"/>
              </a:spcAft>
            </a:pPr>
            <a:r>
              <a:rPr lang="en-US" sz="2500" dirty="0">
                <a:solidFill>
                  <a:srgbClr val="FFFFFE"/>
                </a:solidFill>
                <a:latin typeface="Times New Roman" panose="02020603050405020304" pitchFamily="18" charset="0"/>
                <a:cs typeface="Times New Roman" panose="02020603050405020304" pitchFamily="18" charset="0"/>
              </a:rPr>
              <a:t>Why PRML techniques for this problem? </a:t>
            </a:r>
          </a:p>
        </p:txBody>
      </p:sp>
      <p:cxnSp>
        <p:nvCxnSpPr>
          <p:cNvPr id="109" name="Straight Connector 108">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9341" y="1385316"/>
            <a:ext cx="5110023" cy="0"/>
          </a:xfrm>
          <a:prstGeom prst="line">
            <a:avLst/>
          </a:prstGeom>
          <a:ln w="31750">
            <a:solidFill>
              <a:srgbClr val="FE026D"/>
            </a:solidFill>
          </a:ln>
        </p:spPr>
        <p:style>
          <a:lnRef idx="3">
            <a:schemeClr val="accent1"/>
          </a:lnRef>
          <a:fillRef idx="0">
            <a:schemeClr val="accent1"/>
          </a:fillRef>
          <a:effectRef idx="2">
            <a:schemeClr val="accent1"/>
          </a:effectRef>
          <a:fontRef idx="minor">
            <a:schemeClr val="tx1"/>
          </a:fontRef>
        </p:style>
      </p:cxnSp>
      <p:sp>
        <p:nvSpPr>
          <p:cNvPr id="157" name="Google Shape;157;p17"/>
          <p:cNvSpPr txBox="1">
            <a:spLocks noGrp="1"/>
          </p:cNvSpPr>
          <p:nvPr>
            <p:ph type="body" idx="1"/>
          </p:nvPr>
        </p:nvSpPr>
        <p:spPr>
          <a:xfrm>
            <a:off x="3047565" y="1511799"/>
            <a:ext cx="5111799" cy="3015951"/>
          </a:xfrm>
          <a:prstGeom prst="rect">
            <a:avLst/>
          </a:prstGeom>
        </p:spPr>
        <p:txBody>
          <a:bodyPr spcFirstLastPara="1" vert="horz" lIns="91440" tIns="45720" rIns="91440" bIns="45720" rtlCol="0" anchor="t" anchorCtr="0">
            <a:normAutofit/>
          </a:bodyPr>
          <a:lstStyle/>
          <a:p>
            <a:pPr marL="0" lvl="0" indent="-228600" defTabSz="914400">
              <a:spcBef>
                <a:spcPts val="3200"/>
              </a:spcBef>
              <a:spcAft>
                <a:spcPts val="0"/>
              </a:spcAft>
              <a:buClr>
                <a:srgbClr val="FE026D"/>
              </a:buClr>
              <a:buSzPct val="100000"/>
              <a:buFont typeface="Arial" panose="020B0604020202020204" pitchFamily="34" charset="0"/>
              <a:buChar char="•"/>
            </a:pPr>
            <a:r>
              <a:rPr lang="en-US" sz="1600" b="1" dirty="0">
                <a:solidFill>
                  <a:srgbClr val="FFFFFE"/>
                </a:solidFill>
                <a:latin typeface="Times New Roman" panose="02020603050405020304" pitchFamily="18" charset="0"/>
                <a:cs typeface="Times New Roman" panose="02020603050405020304" pitchFamily="18" charset="0"/>
                <a:sym typeface="Nunito"/>
              </a:rPr>
              <a:t>Machine Learning</a:t>
            </a:r>
            <a:r>
              <a:rPr lang="en-US" sz="1600" dirty="0">
                <a:solidFill>
                  <a:srgbClr val="FFFFFE"/>
                </a:solidFill>
                <a:latin typeface="Times New Roman" panose="02020603050405020304" pitchFamily="18" charset="0"/>
                <a:cs typeface="Times New Roman" panose="02020603050405020304" pitchFamily="18" charset="0"/>
                <a:sym typeface="Nunito"/>
              </a:rPr>
              <a:t> technique can dramatically improve the level of diagnosis in breast cancer. Research shows that experienced physicians can detect cancer by 79% accuracy, while a 91 % (sometimes up to 97%) accuracy can be achieved using Machine Learning techniques</a:t>
            </a:r>
            <a:r>
              <a:rPr lang="en-US" dirty="0">
                <a:solidFill>
                  <a:srgbClr val="FFFFFE"/>
                </a:solidFill>
                <a:sym typeface="Nunito"/>
              </a:rPr>
              <a:t>.</a:t>
            </a:r>
            <a:endParaRPr lang="en-US" dirty="0">
              <a:solidFill>
                <a:srgbClr val="FFFFF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Shape 162"/>
        <p:cNvGrpSpPr/>
        <p:nvPr/>
      </p:nvGrpSpPr>
      <p:grpSpPr>
        <a:xfrm>
          <a:off x="0" y="0"/>
          <a:ext cx="0" cy="0"/>
          <a:chOff x="0" y="0"/>
          <a:chExt cx="0" cy="0"/>
        </a:xfrm>
      </p:grpSpPr>
      <p:sp>
        <p:nvSpPr>
          <p:cNvPr id="105" name="Rectangle 104">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7" name="Picture 106">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09" name="Straight Connector 108">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13" name="Rectangle 112">
            <a:extLst>
              <a:ext uri="{FF2B5EF4-FFF2-40B4-BE49-F238E27FC236}">
                <a16:creationId xmlns:a16="http://schemas.microsoft.com/office/drawing/2014/main" id="{E9E5E629-7060-41F9-8B50-02B2E85F7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Google Shape;163;p18"/>
          <p:cNvSpPr txBox="1">
            <a:spLocks noGrp="1"/>
          </p:cNvSpPr>
          <p:nvPr>
            <p:ph type="title"/>
          </p:nvPr>
        </p:nvSpPr>
        <p:spPr>
          <a:xfrm>
            <a:off x="706091" y="951673"/>
            <a:ext cx="2581384" cy="3271266"/>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200" b="0" i="0" kern="1200" cap="all" dirty="0">
                <a:solidFill>
                  <a:schemeClr val="tx1"/>
                </a:solidFill>
                <a:effectLst/>
                <a:latin typeface="Times New Roman" panose="02020603050405020304" pitchFamily="18" charset="0"/>
                <a:cs typeface="Times New Roman" panose="02020603050405020304" pitchFamily="18" charset="0"/>
              </a:rPr>
              <a:t>What we want to do in this Project?</a:t>
            </a:r>
          </a:p>
        </p:txBody>
      </p:sp>
      <p:grpSp>
        <p:nvGrpSpPr>
          <p:cNvPr id="115" name="Group 114">
            <a:extLst>
              <a:ext uri="{FF2B5EF4-FFF2-40B4-BE49-F238E27FC236}">
                <a16:creationId xmlns:a16="http://schemas.microsoft.com/office/drawing/2014/main" id="{F0A74D93-ED7F-4633-8594-99D9FA43DA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52253" y="507492"/>
            <a:ext cx="5209146" cy="4159629"/>
            <a:chOff x="4603005" y="1286439"/>
            <a:chExt cx="6292376" cy="4289488"/>
          </a:xfrm>
        </p:grpSpPr>
        <p:sp>
          <p:nvSpPr>
            <p:cNvPr id="116" name="Rectangle 115">
              <a:extLst>
                <a:ext uri="{FF2B5EF4-FFF2-40B4-BE49-F238E27FC236}">
                  <a16:creationId xmlns:a16="http://schemas.microsoft.com/office/drawing/2014/main" id="{88493448-FE74-4227-AC61-AF38A22278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3005" y="1286439"/>
              <a:ext cx="6292376" cy="428948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BDA5412-7A0F-451B-86FE-5B4B38E05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02049" y="1490915"/>
              <a:ext cx="5894288" cy="3880536"/>
            </a:xfrm>
            <a:prstGeom prst="rect">
              <a:avLst/>
            </a:prstGeom>
            <a:solidFill>
              <a:schemeClr val="bg1">
                <a:alpha val="98000"/>
              </a:schemeClr>
            </a:soli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9" name="Rectangle 118">
            <a:extLst>
              <a:ext uri="{FF2B5EF4-FFF2-40B4-BE49-F238E27FC236}">
                <a16:creationId xmlns:a16="http://schemas.microsoft.com/office/drawing/2014/main" id="{D1598E19-BACC-4AD6-8E51-F08B186A0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8822" y="828229"/>
            <a:ext cx="4636008" cy="3518154"/>
          </a:xfrm>
          <a:prstGeom prst="rect">
            <a:avLst/>
          </a:prstGeom>
          <a:solidFill>
            <a:schemeClr val="tx2"/>
          </a:solidFill>
          <a:ln w="6350">
            <a:solidFill>
              <a:schemeClr val="bg2"/>
            </a:solidFill>
          </a:ln>
          <a:effectLst>
            <a:innerShdw blurRad="114300">
              <a:prstClr val="black">
                <a:alpha val="78000"/>
              </a:prstClr>
            </a:innerShdw>
          </a:effectLst>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64" name="Google Shape;164;p18"/>
          <p:cNvSpPr txBox="1">
            <a:spLocks noGrp="1"/>
          </p:cNvSpPr>
          <p:nvPr>
            <p:ph type="body" idx="1"/>
          </p:nvPr>
        </p:nvSpPr>
        <p:spPr>
          <a:xfrm>
            <a:off x="3862266" y="951673"/>
            <a:ext cx="4389120" cy="3271266"/>
          </a:xfrm>
          <a:prstGeom prst="rect">
            <a:avLst/>
          </a:prstGeom>
        </p:spPr>
        <p:txBody>
          <a:bodyPr spcFirstLastPara="1" vert="horz" lIns="91440" tIns="45720" rIns="91440" bIns="45720" rtlCol="0" anchor="ctr" anchorCtr="0">
            <a:normAutofit lnSpcReduction="10000"/>
          </a:bodyPr>
          <a:lstStyle/>
          <a:p>
            <a:pPr marL="0" lvl="0" indent="-228600" defTabSz="914400">
              <a:lnSpc>
                <a:spcPct val="110000"/>
              </a:lnSpc>
              <a:spcBef>
                <a:spcPts val="0"/>
              </a:spcBef>
              <a:spcAft>
                <a:spcPts val="0"/>
              </a:spcAft>
              <a:buSzPct val="100000"/>
              <a:buFont typeface="Arial" panose="020B0604020202020204" pitchFamily="34" charset="0"/>
              <a:buChar char="•"/>
            </a:pPr>
            <a:r>
              <a:rPr lang="en-US" sz="1300" b="1" i="1" dirty="0">
                <a:solidFill>
                  <a:schemeClr val="bg1"/>
                </a:solidFill>
              </a:rPr>
              <a:t>B</a:t>
            </a:r>
            <a:r>
              <a:rPr lang="en-US" sz="1400" b="1" i="1" dirty="0">
                <a:solidFill>
                  <a:schemeClr val="bg1"/>
                </a:solidFill>
                <a:latin typeface="Times New Roman" panose="02020603050405020304" pitchFamily="18" charset="0"/>
                <a:cs typeface="Times New Roman" panose="02020603050405020304" pitchFamily="18" charset="0"/>
              </a:rPr>
              <a:t>ackground on Training Set:</a:t>
            </a:r>
            <a:r>
              <a:rPr lang="en-US" sz="1400" dirty="0">
                <a:solidFill>
                  <a:schemeClr val="bg1"/>
                </a:solidFill>
                <a:latin typeface="Times New Roman" panose="02020603050405020304" pitchFamily="18" charset="0"/>
                <a:cs typeface="Times New Roman" panose="02020603050405020304" pitchFamily="18" charset="0"/>
              </a:rPr>
              <a:t> Features are computed from a digitized image of a fine needle aspirate (FNA) of a breast mass. They describe characteristics of the cell nuclei present in the image.</a:t>
            </a:r>
          </a:p>
          <a:p>
            <a:pPr marL="0" lvl="0" indent="-228600" defTabSz="914400">
              <a:lnSpc>
                <a:spcPct val="110000"/>
              </a:lnSpc>
              <a:spcBef>
                <a:spcPts val="1600"/>
              </a:spcBef>
              <a:spcAft>
                <a:spcPts val="0"/>
              </a:spcAft>
              <a:buSzPct val="100000"/>
              <a:buFont typeface="Arial" panose="020B0604020202020204" pitchFamily="34" charset="0"/>
              <a:buChar char="•"/>
            </a:pPr>
            <a:r>
              <a:rPr lang="en-US" sz="1400" b="1" i="1" dirty="0">
                <a:solidFill>
                  <a:schemeClr val="bg1"/>
                </a:solidFill>
                <a:latin typeface="Times New Roman" panose="02020603050405020304" pitchFamily="18" charset="0"/>
                <a:cs typeface="Times New Roman" panose="02020603050405020304" pitchFamily="18" charset="0"/>
              </a:rPr>
              <a:t>Project Work:</a:t>
            </a:r>
            <a:r>
              <a:rPr lang="en-US" sz="1400" dirty="0">
                <a:solidFill>
                  <a:schemeClr val="bg1"/>
                </a:solidFill>
                <a:latin typeface="Times New Roman" panose="02020603050405020304" pitchFamily="18" charset="0"/>
                <a:cs typeface="Times New Roman" panose="02020603050405020304" pitchFamily="18" charset="0"/>
              </a:rPr>
              <a:t> In this project, we plan to classify tumors into malignant (cancerous) or benign (non-cancerous) using features obtained from several cell images (test cases).</a:t>
            </a:r>
          </a:p>
          <a:p>
            <a:pPr marL="0" lvl="0" indent="-228600" defTabSz="914400">
              <a:lnSpc>
                <a:spcPct val="110000"/>
              </a:lnSpc>
              <a:spcBef>
                <a:spcPts val="0"/>
              </a:spcBef>
              <a:spcAft>
                <a:spcPts val="0"/>
              </a:spcAft>
              <a:buSzPct val="100000"/>
              <a:buFont typeface="Arial" panose="020B0604020202020204" pitchFamily="34" charset="0"/>
              <a:buChar char="•"/>
            </a:pPr>
            <a:endParaRPr lang="en-US" sz="1400" dirty="0">
              <a:solidFill>
                <a:schemeClr val="bg1"/>
              </a:solidFill>
              <a:latin typeface="Times New Roman" panose="02020603050405020304" pitchFamily="18" charset="0"/>
              <a:cs typeface="Times New Roman" panose="02020603050405020304" pitchFamily="18" charset="0"/>
            </a:endParaRPr>
          </a:p>
          <a:p>
            <a:pPr marL="0" lvl="0" indent="-228600" defTabSz="914400">
              <a:lnSpc>
                <a:spcPct val="110000"/>
              </a:lnSpc>
              <a:spcBef>
                <a:spcPts val="0"/>
              </a:spcBef>
              <a:spcAft>
                <a:spcPts val="0"/>
              </a:spcAft>
              <a:buSzPct val="100000"/>
              <a:buFont typeface="Arial" panose="020B0604020202020204" pitchFamily="34" charset="0"/>
              <a:buChar char="•"/>
            </a:pPr>
            <a:endParaRPr lang="en-US" sz="1400" i="1" dirty="0">
              <a:solidFill>
                <a:schemeClr val="bg1"/>
              </a:solidFill>
              <a:latin typeface="Times New Roman" panose="02020603050405020304" pitchFamily="18" charset="0"/>
              <a:cs typeface="Times New Roman" panose="02020603050405020304" pitchFamily="18" charset="0"/>
            </a:endParaRPr>
          </a:p>
          <a:p>
            <a:pPr marL="0" lvl="0" indent="-228600" defTabSz="914400">
              <a:lnSpc>
                <a:spcPct val="110000"/>
              </a:lnSpc>
              <a:spcBef>
                <a:spcPts val="0"/>
              </a:spcBef>
              <a:spcAft>
                <a:spcPts val="0"/>
              </a:spcAft>
              <a:buSzPct val="100000"/>
              <a:buFont typeface="Arial" panose="020B0604020202020204" pitchFamily="34" charset="0"/>
              <a:buChar char="•"/>
            </a:pPr>
            <a:r>
              <a:rPr lang="en-US" sz="1400" i="1" dirty="0">
                <a:solidFill>
                  <a:schemeClr val="bg1"/>
                </a:solidFill>
                <a:latin typeface="Times New Roman" panose="02020603050405020304" pitchFamily="18" charset="0"/>
                <a:cs typeface="Times New Roman" panose="02020603050405020304" pitchFamily="18" charset="0"/>
              </a:rPr>
              <a:t>This idea of classification of cancer was chosen by reference in Prof. Andrew NG’s lectures series of Machine Learning.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Shape 168"/>
        <p:cNvGrpSpPr/>
        <p:nvPr/>
      </p:nvGrpSpPr>
      <p:grpSpPr>
        <a:xfrm>
          <a:off x="0" y="0"/>
          <a:ext cx="0" cy="0"/>
          <a:chOff x="0" y="0"/>
          <a:chExt cx="0" cy="0"/>
        </a:xfrm>
      </p:grpSpPr>
      <p:sp>
        <p:nvSpPr>
          <p:cNvPr id="194" name="Rectangle 193">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6" name="Picture 195">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8" name="Straight Connector 197">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2" name="Rectangle 20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3133029"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69" name="Google Shape;169;p19"/>
          <p:cNvSpPr txBox="1">
            <a:spLocks noGrp="1"/>
          </p:cNvSpPr>
          <p:nvPr>
            <p:ph type="title"/>
          </p:nvPr>
        </p:nvSpPr>
        <p:spPr>
          <a:xfrm>
            <a:off x="1088685" y="880320"/>
            <a:ext cx="4918710" cy="440351"/>
          </a:xfrm>
          <a:prstGeom prst="rect">
            <a:avLst/>
          </a:prstGeom>
        </p:spPr>
        <p:txBody>
          <a:bodyPr spcFirstLastPara="1" vert="horz" lIns="91440" tIns="45720" rIns="91440" bIns="45720" rtlCol="0" anchor="t" anchorCtr="0">
            <a:normAutofit fontScale="90000"/>
          </a:bodyPr>
          <a:lstStyle/>
          <a:p>
            <a:pPr marL="0" lvl="0" indent="0" defTabSz="914400">
              <a:spcBef>
                <a:spcPct val="0"/>
              </a:spcBef>
              <a:spcAft>
                <a:spcPts val="0"/>
              </a:spcAft>
            </a:pPr>
            <a:r>
              <a:rPr lang="en-US" sz="2800" b="1" dirty="0">
                <a:latin typeface="Times New Roman" panose="02020603050405020304" pitchFamily="18" charset="0"/>
                <a:cs typeface="Times New Roman" panose="02020603050405020304" pitchFamily="18" charset="0"/>
              </a:rPr>
              <a:t>Existing Solutions</a:t>
            </a:r>
          </a:p>
        </p:txBody>
      </p:sp>
      <p:sp>
        <p:nvSpPr>
          <p:cNvPr id="206" name="Rectangle 20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70" name="Google Shape;170;p19"/>
          <p:cNvSpPr txBox="1">
            <a:spLocks noGrp="1"/>
          </p:cNvSpPr>
          <p:nvPr>
            <p:ph type="body" idx="1"/>
          </p:nvPr>
        </p:nvSpPr>
        <p:spPr>
          <a:xfrm>
            <a:off x="776177" y="1511799"/>
            <a:ext cx="3441667" cy="2587959"/>
          </a:xfrm>
          <a:prstGeom prst="rect">
            <a:avLst/>
          </a:prstGeom>
        </p:spPr>
        <p:txBody>
          <a:bodyPr spcFirstLastPara="1" vert="horz" lIns="91440" tIns="45720" rIns="91440" bIns="45720" rtlCol="0" anchor="t" anchorCtr="0">
            <a:normAutofit fontScale="92500" lnSpcReduction="10000"/>
          </a:bodyPr>
          <a:lstStyle/>
          <a:p>
            <a:pPr marL="457200" lvl="0" indent="-228600" defTabSz="914400">
              <a:spcBef>
                <a:spcPts val="0"/>
              </a:spcBef>
              <a:spcAft>
                <a:spcPts val="0"/>
              </a:spcAft>
              <a:buSzPct val="100000"/>
              <a:buFont typeface="Arial" panose="020B0604020202020204" pitchFamily="34" charset="0"/>
              <a:buChar char="•"/>
            </a:pPr>
            <a:r>
              <a:rPr lang="en-US" sz="1600" u="sng" dirty="0">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References for Existing Solutions with State of the Art Models</a:t>
            </a:r>
            <a:endParaRPr lang="en-US" sz="1600" dirty="0">
              <a:latin typeface="Times New Roman" panose="02020603050405020304" pitchFamily="18" charset="0"/>
              <a:cs typeface="Times New Roman" panose="02020603050405020304" pitchFamily="18" charset="0"/>
            </a:endParaRPr>
          </a:p>
          <a:p>
            <a:pPr marL="457200" lvl="0" indent="-228600" defTabSz="914400">
              <a:spcBef>
                <a:spcPts val="1600"/>
              </a:spcBef>
              <a:spcAft>
                <a:spcPts val="1600"/>
              </a:spcAft>
              <a:buSzPct val="10000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The following models are the most used implementations in recent state of the art model machine learning techniques. The following slide shows the models which we plan to implement.</a:t>
            </a:r>
          </a:p>
        </p:txBody>
      </p:sp>
      <p:pic>
        <p:nvPicPr>
          <p:cNvPr id="171" name="Google Shape;171;p19"/>
          <p:cNvPicPr preferRelativeResize="0"/>
          <p:nvPr/>
        </p:nvPicPr>
        <p:blipFill rotWithShape="1">
          <a:blip r:embed="rId5"/>
          <a:srcRect l="8656" b="4959"/>
          <a:stretch/>
        </p:blipFill>
        <p:spPr>
          <a:xfrm>
            <a:off x="4250504" y="1449961"/>
            <a:ext cx="4733015" cy="2813209"/>
          </a:xfrm>
          <a:prstGeom prst="rect">
            <a:avLst/>
          </a:prstGeom>
          <a:noFill/>
        </p:spPr>
      </p:pic>
      <p:pic>
        <p:nvPicPr>
          <p:cNvPr id="208" name="Picture 20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210" name="Straight Connector 20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0"/>
          <p:cNvSpPr txBox="1">
            <a:spLocks noGrp="1"/>
          </p:cNvSpPr>
          <p:nvPr>
            <p:ph type="title"/>
          </p:nvPr>
        </p:nvSpPr>
        <p:spPr>
          <a:xfrm>
            <a:off x="819150" y="250650"/>
            <a:ext cx="7505700" cy="6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dirty="0">
                <a:latin typeface="Times New Roman" panose="02020603050405020304" pitchFamily="18" charset="0"/>
                <a:cs typeface="Times New Roman" panose="02020603050405020304" pitchFamily="18" charset="0"/>
              </a:rPr>
              <a:t>What we Planning to implement?</a:t>
            </a:r>
            <a:endParaRPr sz="2400" b="1" dirty="0">
              <a:latin typeface="Times New Roman" panose="02020603050405020304" pitchFamily="18" charset="0"/>
              <a:cs typeface="Times New Roman" panose="02020603050405020304" pitchFamily="18" charset="0"/>
            </a:endParaRPr>
          </a:p>
        </p:txBody>
      </p:sp>
      <p:sp>
        <p:nvSpPr>
          <p:cNvPr id="178" name="Google Shape;178;p20"/>
          <p:cNvSpPr txBox="1"/>
          <p:nvPr/>
        </p:nvSpPr>
        <p:spPr>
          <a:xfrm>
            <a:off x="713300" y="3365493"/>
            <a:ext cx="26520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F0000"/>
                </a:solidFill>
                <a:latin typeface="Calibri"/>
                <a:ea typeface="Calibri"/>
                <a:cs typeface="Calibri"/>
                <a:sym typeface="Calibri"/>
              </a:rPr>
              <a:t>LOGISTIC REGRESSION</a:t>
            </a:r>
            <a:endParaRPr sz="1800" b="1" dirty="0">
              <a:solidFill>
                <a:srgbClr val="FF0000"/>
              </a:solidFill>
              <a:latin typeface="Calibri"/>
              <a:ea typeface="Calibri"/>
              <a:cs typeface="Calibri"/>
              <a:sym typeface="Calibri"/>
            </a:endParaRPr>
          </a:p>
        </p:txBody>
      </p:sp>
      <p:sp>
        <p:nvSpPr>
          <p:cNvPr id="179" name="Google Shape;179;p20"/>
          <p:cNvSpPr txBox="1"/>
          <p:nvPr/>
        </p:nvSpPr>
        <p:spPr>
          <a:xfrm>
            <a:off x="2039300" y="3616851"/>
            <a:ext cx="30957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FF9900"/>
                </a:solidFill>
                <a:latin typeface="Calibri"/>
                <a:ea typeface="Calibri"/>
                <a:cs typeface="Calibri"/>
                <a:sym typeface="Calibri"/>
              </a:rPr>
              <a:t>DECISION TREE CLASSIFIER</a:t>
            </a:r>
            <a:endParaRPr dirty="0">
              <a:solidFill>
                <a:srgbClr val="FF9900"/>
              </a:solidFill>
            </a:endParaRPr>
          </a:p>
        </p:txBody>
      </p:sp>
      <p:sp>
        <p:nvSpPr>
          <p:cNvPr id="180" name="Google Shape;180;p20"/>
          <p:cNvSpPr txBox="1"/>
          <p:nvPr/>
        </p:nvSpPr>
        <p:spPr>
          <a:xfrm>
            <a:off x="3782800" y="3925913"/>
            <a:ext cx="33219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38761D"/>
                </a:solidFill>
                <a:latin typeface="Calibri"/>
                <a:ea typeface="Calibri"/>
                <a:cs typeface="Calibri"/>
                <a:sym typeface="Calibri"/>
              </a:rPr>
              <a:t>RANDOM FOREST CLASSIFIER</a:t>
            </a:r>
            <a:endParaRPr dirty="0">
              <a:solidFill>
                <a:srgbClr val="38761D"/>
              </a:solidFill>
              <a:latin typeface="Calibri"/>
              <a:ea typeface="Calibri"/>
              <a:cs typeface="Calibri"/>
              <a:sym typeface="Calibri"/>
            </a:endParaRPr>
          </a:p>
        </p:txBody>
      </p:sp>
      <p:sp>
        <p:nvSpPr>
          <p:cNvPr id="181" name="Google Shape;181;p20"/>
          <p:cNvSpPr txBox="1"/>
          <p:nvPr/>
        </p:nvSpPr>
        <p:spPr>
          <a:xfrm>
            <a:off x="5708100" y="4234975"/>
            <a:ext cx="30957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solidFill>
                  <a:srgbClr val="0000FF"/>
                </a:solidFill>
                <a:latin typeface="Calibri"/>
                <a:ea typeface="Calibri"/>
                <a:cs typeface="Calibri"/>
                <a:sym typeface="Calibri"/>
              </a:rPr>
              <a:t>SUPPORT VECTOR MACHINE</a:t>
            </a:r>
            <a:endParaRPr dirty="0">
              <a:solidFill>
                <a:srgbClr val="0000FF"/>
              </a:solidFill>
              <a:latin typeface="Calibri"/>
              <a:ea typeface="Calibri"/>
              <a:cs typeface="Calibri"/>
              <a:sym typeface="Calibri"/>
            </a:endParaRPr>
          </a:p>
        </p:txBody>
      </p:sp>
      <p:graphicFrame>
        <p:nvGraphicFramePr>
          <p:cNvPr id="183" name="Google Shape;177;p20">
            <a:extLst>
              <a:ext uri="{FF2B5EF4-FFF2-40B4-BE49-F238E27FC236}">
                <a16:creationId xmlns:a16="http://schemas.microsoft.com/office/drawing/2014/main" id="{EA3F0130-7337-4210-BAC9-0AE83419C92B}"/>
              </a:ext>
            </a:extLst>
          </p:cNvPr>
          <p:cNvGraphicFramePr/>
          <p:nvPr>
            <p:extLst>
              <p:ext uri="{D42A27DB-BD31-4B8C-83A1-F6EECF244321}">
                <p14:modId xmlns:p14="http://schemas.microsoft.com/office/powerpoint/2010/main" val="1052289640"/>
              </p:ext>
            </p:extLst>
          </p:nvPr>
        </p:nvGraphicFramePr>
        <p:xfrm>
          <a:off x="819150" y="1069325"/>
          <a:ext cx="7505700" cy="210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p:nvSpPr>
          <p:cNvPr id="193" name="Rectangle 19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4607"/>
            <a:ext cx="9144000" cy="3079455"/>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5" name="Picture 19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4594860"/>
            <a:ext cx="9144000" cy="557212"/>
          </a:xfrm>
          <a:prstGeom prst="rect">
            <a:avLst/>
          </a:prstGeom>
        </p:spPr>
      </p:pic>
      <p:cxnSp>
        <p:nvCxnSpPr>
          <p:cNvPr id="197" name="Straight Connector 19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96309"/>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0422" y="1385316"/>
            <a:ext cx="7205641"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1" name="Rectangle 20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9" name="Picture 188" descr="Colourful maths learning objects">
            <a:extLst>
              <a:ext uri="{FF2B5EF4-FFF2-40B4-BE49-F238E27FC236}">
                <a16:creationId xmlns:a16="http://schemas.microsoft.com/office/drawing/2014/main" id="{6F1ABCF5-C5F1-4F34-BF71-DEEAF9238BD6}"/>
              </a:ext>
            </a:extLst>
          </p:cNvPr>
          <p:cNvPicPr>
            <a:picLocks noChangeAspect="1"/>
          </p:cNvPicPr>
          <p:nvPr/>
        </p:nvPicPr>
        <p:blipFill rotWithShape="1">
          <a:blip r:embed="rId4">
            <a:alphaModFix amt="50000"/>
          </a:blip>
          <a:srcRect t="5368" r="-2" b="10359"/>
          <a:stretch/>
        </p:blipFill>
        <p:spPr>
          <a:xfrm>
            <a:off x="228" y="10"/>
            <a:ext cx="9143772" cy="5143490"/>
          </a:xfrm>
          <a:prstGeom prst="rect">
            <a:avLst/>
          </a:prstGeom>
        </p:spPr>
      </p:pic>
      <p:sp>
        <p:nvSpPr>
          <p:cNvPr id="20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4225" y="332799"/>
            <a:ext cx="608265" cy="377683"/>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0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2477" y="405690"/>
            <a:ext cx="3730436" cy="2319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07" name="Rectangle 20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5350"/>
            <a:ext cx="9144000" cy="424814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86" name="Google Shape;186;p21"/>
          <p:cNvSpPr txBox="1">
            <a:spLocks noGrp="1"/>
          </p:cNvSpPr>
          <p:nvPr>
            <p:ph type="title"/>
          </p:nvPr>
        </p:nvSpPr>
        <p:spPr>
          <a:xfrm>
            <a:off x="520997" y="966100"/>
            <a:ext cx="3416059" cy="3524250"/>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600" b="1" dirty="0">
                <a:latin typeface="Times New Roman" panose="02020603050405020304" pitchFamily="18" charset="0"/>
                <a:cs typeface="Times New Roman" panose="02020603050405020304" pitchFamily="18" charset="0"/>
              </a:rPr>
              <a:t>Libraries used </a:t>
            </a:r>
          </a:p>
        </p:txBody>
      </p:sp>
      <p:cxnSp>
        <p:nvCxnSpPr>
          <p:cNvPr id="209" name="Straight Connector 20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1200150"/>
            <a:ext cx="0" cy="27432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87" name="Google Shape;187;p21"/>
          <p:cNvSpPr txBox="1">
            <a:spLocks noGrp="1"/>
          </p:cNvSpPr>
          <p:nvPr>
            <p:ph type="body" idx="1"/>
          </p:nvPr>
        </p:nvSpPr>
        <p:spPr>
          <a:xfrm>
            <a:off x="3402419" y="426955"/>
            <a:ext cx="5763675" cy="4716533"/>
          </a:xfrm>
          <a:prstGeom prst="rect">
            <a:avLst/>
          </a:prstGeom>
        </p:spPr>
        <p:txBody>
          <a:bodyPr spcFirstLastPara="1" vert="horz" lIns="91440" tIns="45720" rIns="91440" bIns="45720" rtlCol="0" anchor="ctr" anchorCtr="0">
            <a:normAutofit lnSpcReduction="10000"/>
          </a:bodyPr>
          <a:lstStyle/>
          <a:p>
            <a:pPr marL="457200" lvl="0" indent="-228600" defTabSz="914400">
              <a:lnSpc>
                <a:spcPct val="110000"/>
              </a:lnSpc>
              <a:spcBef>
                <a:spcPts val="0"/>
              </a:spcBef>
              <a:spcAft>
                <a:spcPts val="0"/>
              </a:spcAft>
              <a:buSzPct val="100000"/>
              <a:buFont typeface="Arial" panose="020B0604020202020204" pitchFamily="34" charset="0"/>
              <a:buChar char="•"/>
            </a:pPr>
            <a:r>
              <a:rPr lang="en-US" b="1" dirty="0" err="1">
                <a:latin typeface="Times New Roman" panose="02020603050405020304" pitchFamily="18" charset="0"/>
                <a:cs typeface="Times New Roman" panose="02020603050405020304" pitchFamily="18" charset="0"/>
              </a:rPr>
              <a:t>numpy</a:t>
            </a:r>
            <a:r>
              <a:rPr lang="en-US" b="1"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for working with arrays in a efficient way.</a:t>
            </a:r>
          </a:p>
          <a:p>
            <a:pPr marL="457200" lvl="0" indent="-228600" defTabSz="914400">
              <a:lnSpc>
                <a:spcPct val="110000"/>
              </a:lnSpc>
              <a:spcBef>
                <a:spcPts val="0"/>
              </a:spcBef>
              <a:spcAft>
                <a:spcPts val="0"/>
              </a:spcAft>
              <a:buSzPct val="10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pandas : </a:t>
            </a:r>
            <a:r>
              <a:rPr lang="en-US" dirty="0">
                <a:latin typeface="Times New Roman" panose="02020603050405020304" pitchFamily="18" charset="0"/>
                <a:cs typeface="Times New Roman" panose="02020603050405020304" pitchFamily="18" charset="0"/>
              </a:rPr>
              <a:t>for</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data analysis and manipulation.</a:t>
            </a:r>
          </a:p>
          <a:p>
            <a:pPr marL="457200" lvl="0" indent="-228600" defTabSz="914400">
              <a:lnSpc>
                <a:spcPct val="110000"/>
              </a:lnSpc>
              <a:spcBef>
                <a:spcPts val="0"/>
              </a:spcBef>
              <a:spcAft>
                <a:spcPts val="0"/>
              </a:spcAft>
              <a:buSzPct val="10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Matplotlib : </a:t>
            </a:r>
            <a:r>
              <a:rPr lang="en-US" dirty="0">
                <a:latin typeface="Times New Roman" panose="02020603050405020304" pitchFamily="18" charset="0"/>
                <a:cs typeface="Times New Roman" panose="02020603050405020304" pitchFamily="18" charset="0"/>
              </a:rPr>
              <a:t>for plotting graphs</a:t>
            </a:r>
          </a:p>
          <a:p>
            <a:pPr marL="457200" lvl="0" indent="-228600" defTabSz="914400">
              <a:lnSpc>
                <a:spcPct val="110000"/>
              </a:lnSpc>
              <a:spcBef>
                <a:spcPts val="0"/>
              </a:spcBef>
              <a:spcAft>
                <a:spcPts val="0"/>
              </a:spcAft>
              <a:buSzPct val="10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Scikit learn :</a:t>
            </a:r>
            <a:r>
              <a:rPr lang="en-US" dirty="0">
                <a:latin typeface="Times New Roman" panose="02020603050405020304" pitchFamily="18" charset="0"/>
                <a:cs typeface="Times New Roman" panose="02020603050405020304" pitchFamily="18" charset="0"/>
              </a:rPr>
              <a:t> for featuring various classification, regression and clustering algorithms</a:t>
            </a:r>
          </a:p>
          <a:p>
            <a:pPr marL="457200" lvl="0" indent="-228600" defTabSz="914400">
              <a:lnSpc>
                <a:spcPct val="110000"/>
              </a:lnSpc>
              <a:spcBef>
                <a:spcPts val="0"/>
              </a:spcBef>
              <a:spcAft>
                <a:spcPts val="0"/>
              </a:spcAft>
              <a:buSzPct val="10000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Seaborn : </a:t>
            </a:r>
            <a:r>
              <a:rPr lang="en-US" dirty="0">
                <a:latin typeface="Times New Roman" panose="02020603050405020304" pitchFamily="18" charset="0"/>
                <a:cs typeface="Times New Roman" panose="02020603050405020304" pitchFamily="18" charset="0"/>
              </a:rPr>
              <a:t>a wonderful visualization library ,it has several kinds of plots through which it provides the amazing visualization capabilities. Functionalities of seaborn used :-</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LabelEncoder</a:t>
            </a:r>
            <a:r>
              <a:rPr lang="en-US" sz="1500" b="1" dirty="0">
                <a:latin typeface="Times New Roman" panose="02020603050405020304" pitchFamily="18" charset="0"/>
                <a:cs typeface="Times New Roman" panose="02020603050405020304" pitchFamily="18" charset="0"/>
              </a:rPr>
              <a:t> : </a:t>
            </a:r>
            <a:r>
              <a:rPr lang="en-US" sz="1500" dirty="0">
                <a:latin typeface="Times New Roman" panose="02020603050405020304" pitchFamily="18" charset="0"/>
                <a:cs typeface="Times New Roman" panose="02020603050405020304" pitchFamily="18" charset="0"/>
              </a:rPr>
              <a:t>For encoding the levels of categorical features into numeric values.</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Train_test_split</a:t>
            </a:r>
            <a:r>
              <a:rPr lang="en-US" sz="1500" b="1" dirty="0">
                <a:latin typeface="Times New Roman" panose="02020603050405020304" pitchFamily="18" charset="0"/>
                <a:cs typeface="Times New Roman" panose="02020603050405020304" pitchFamily="18" charset="0"/>
              </a:rPr>
              <a:t> : </a:t>
            </a:r>
            <a:r>
              <a:rPr lang="en-US" sz="1500" dirty="0">
                <a:latin typeface="Times New Roman" panose="02020603050405020304" pitchFamily="18" charset="0"/>
                <a:cs typeface="Times New Roman" panose="02020603050405020304" pitchFamily="18" charset="0"/>
              </a:rPr>
              <a:t>For splitting data arrays into two subsets: for training data and for testing data</a:t>
            </a:r>
            <a:r>
              <a:rPr lang="en-US" sz="1500" b="1" dirty="0">
                <a:latin typeface="Times New Roman" panose="02020603050405020304" pitchFamily="18" charset="0"/>
                <a:cs typeface="Times New Roman" panose="02020603050405020304" pitchFamily="18" charset="0"/>
              </a:rPr>
              <a:t>.</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StandardScaler</a:t>
            </a:r>
            <a:r>
              <a:rPr lang="en-US" sz="1500" b="1" dirty="0">
                <a:latin typeface="Times New Roman" panose="02020603050405020304" pitchFamily="18" charset="0"/>
                <a:cs typeface="Times New Roman" panose="02020603050405020304" pitchFamily="18" charset="0"/>
              </a:rPr>
              <a:t> : </a:t>
            </a:r>
            <a:r>
              <a:rPr lang="en-US" sz="1500" dirty="0">
                <a:latin typeface="Times New Roman" panose="02020603050405020304" pitchFamily="18" charset="0"/>
                <a:cs typeface="Times New Roman" panose="02020603050405020304" pitchFamily="18" charset="0"/>
              </a:rPr>
              <a:t>For feature scaling</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LogisticRegression</a:t>
            </a:r>
            <a:r>
              <a:rPr lang="en-US" sz="1500" b="1" dirty="0">
                <a:latin typeface="Times New Roman" panose="02020603050405020304" pitchFamily="18" charset="0"/>
                <a:cs typeface="Times New Roman" panose="02020603050405020304" pitchFamily="18" charset="0"/>
              </a:rPr>
              <a:t> : </a:t>
            </a:r>
            <a:r>
              <a:rPr lang="en-US" sz="1500" dirty="0">
                <a:latin typeface="Times New Roman" panose="02020603050405020304" pitchFamily="18" charset="0"/>
                <a:cs typeface="Times New Roman" panose="02020603050405020304" pitchFamily="18" charset="0"/>
              </a:rPr>
              <a:t>Implements Logistic Regression</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DecisionTreeClassifier</a:t>
            </a:r>
            <a:r>
              <a:rPr lang="en-US" sz="1500" b="1"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Implements Decision Tree Model</a:t>
            </a: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RandomForestClassifier</a:t>
            </a:r>
            <a:r>
              <a:rPr lang="en-US" sz="1500" b="1"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Implements Random Forest Model</a:t>
            </a:r>
            <a:endParaRPr lang="en-US" sz="1500" b="1" dirty="0">
              <a:latin typeface="Times New Roman" panose="02020603050405020304" pitchFamily="18" charset="0"/>
              <a:cs typeface="Times New Roman" panose="02020603050405020304" pitchFamily="18" charset="0"/>
            </a:endParaRPr>
          </a:p>
          <a:p>
            <a:pPr marL="914400" lvl="1" indent="-228600" defTabSz="914400">
              <a:lnSpc>
                <a:spcPct val="110000"/>
              </a:lnSpc>
              <a:spcBef>
                <a:spcPts val="0"/>
              </a:spcBef>
              <a:spcAft>
                <a:spcPts val="0"/>
              </a:spcAft>
              <a:buSzPct val="100000"/>
              <a:buFont typeface="Arial" panose="020B0604020202020204" pitchFamily="34" charset="0"/>
              <a:buChar char="•"/>
            </a:pPr>
            <a:r>
              <a:rPr lang="en-US" sz="1500" b="1" dirty="0" err="1">
                <a:latin typeface="Times New Roman" panose="02020603050405020304" pitchFamily="18" charset="0"/>
                <a:cs typeface="Times New Roman" panose="02020603050405020304" pitchFamily="18" charset="0"/>
              </a:rPr>
              <a:t>Confusion_matrix</a:t>
            </a:r>
            <a:r>
              <a:rPr lang="en-US" sz="1500" b="1" dirty="0">
                <a:latin typeface="Times New Roman" panose="02020603050405020304" pitchFamily="18" charset="0"/>
                <a:cs typeface="Times New Roman" panose="02020603050405020304" pitchFamily="18" charset="0"/>
              </a:rPr>
              <a:t> : </a:t>
            </a:r>
            <a:r>
              <a:rPr lang="en-US" sz="1500" dirty="0">
                <a:latin typeface="Times New Roman" panose="02020603050405020304" pitchFamily="18" charset="0"/>
                <a:cs typeface="Times New Roman" panose="02020603050405020304" pitchFamily="18" charset="0"/>
              </a:rPr>
              <a:t>Used to evaluate the performance of a classification model through the calculation of performance metrics like accuracy</a:t>
            </a:r>
          </a:p>
          <a:p>
            <a:pPr marL="914400" lvl="0" indent="-228600" defTabSz="914400">
              <a:lnSpc>
                <a:spcPct val="110000"/>
              </a:lnSpc>
              <a:spcBef>
                <a:spcPts val="1600"/>
              </a:spcBef>
              <a:spcAft>
                <a:spcPts val="1600"/>
              </a:spcAft>
              <a:buSzPct val="100000"/>
              <a:buFont typeface="Arial" panose="020B0604020202020204" pitchFamily="34" charset="0"/>
              <a:buChar char="•"/>
            </a:pPr>
            <a:endParaRPr lang="en-US" sz="1000" dirty="0"/>
          </a:p>
        </p:txBody>
      </p:sp>
      <p:sp>
        <p:nvSpPr>
          <p:cNvPr id="21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421" y="4505908"/>
            <a:ext cx="2625537" cy="2319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2_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169</TotalTime>
  <Words>1871</Words>
  <Application>Microsoft Office PowerPoint</Application>
  <PresentationFormat>On-screen Show (16:9)</PresentationFormat>
  <Paragraphs>139</Paragraphs>
  <Slides>25</Slides>
  <Notes>25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25</vt:i4>
      </vt:variant>
    </vt:vector>
  </HeadingPairs>
  <TitlesOfParts>
    <vt:vector size="33" baseType="lpstr">
      <vt:lpstr>Gill Sans MT</vt:lpstr>
      <vt:lpstr>Times New Roman</vt:lpstr>
      <vt:lpstr>Arial</vt:lpstr>
      <vt:lpstr>Calibri</vt:lpstr>
      <vt:lpstr>Wingdings</vt:lpstr>
      <vt:lpstr>Gallery</vt:lpstr>
      <vt:lpstr>1_Gallery</vt:lpstr>
      <vt:lpstr>2_Gallery</vt:lpstr>
      <vt:lpstr>Breast Cancer Classification &amp; Detection</vt:lpstr>
      <vt:lpstr>MOTIVATION</vt:lpstr>
      <vt:lpstr>CHALLENGES  (Medical Challenges)</vt:lpstr>
      <vt:lpstr>Why this Project? (Substantiation of Project Choice)</vt:lpstr>
      <vt:lpstr>Why PRML techniques for this problem? </vt:lpstr>
      <vt:lpstr>What we want to do in this Project?</vt:lpstr>
      <vt:lpstr>Existing Solutions</vt:lpstr>
      <vt:lpstr>What we Planning to implement?</vt:lpstr>
      <vt:lpstr>Libraries used </vt:lpstr>
      <vt:lpstr>Fixation on Dataset</vt:lpstr>
      <vt:lpstr>Training Set Visualization</vt:lpstr>
      <vt:lpstr>Understanding the Environment</vt:lpstr>
      <vt:lpstr>Parameters in Dataset</vt:lpstr>
      <vt:lpstr>Data Visualization (Pre-Processing)</vt:lpstr>
      <vt:lpstr>Pair Plotting   DATA  Visualization Extended</vt:lpstr>
      <vt:lpstr>Correlation Heatmap</vt:lpstr>
      <vt:lpstr>Data Splitting - Training &amp; Testing Set</vt:lpstr>
      <vt:lpstr>Machine Learning Algorithms</vt:lpstr>
      <vt:lpstr>Overview of K-Nearest Neighbors Algorithm</vt:lpstr>
      <vt:lpstr>Overview of SVC (Linear) Algorithm</vt:lpstr>
      <vt:lpstr>Models  Implementation</vt:lpstr>
      <vt:lpstr>Models Implementation          contd.</vt:lpstr>
      <vt:lpstr>Comparison &amp; Substantiation of Accuracies</vt:lpstr>
      <vt:lpstr>Future Models to be Implemented</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Classification &amp; Detection</dc:title>
  <cp:lastModifiedBy>Nikunj Pansari</cp:lastModifiedBy>
  <cp:revision>33</cp:revision>
  <dcterms:modified xsi:type="dcterms:W3CDTF">2021-12-16T17:44:00Z</dcterms:modified>
</cp:coreProperties>
</file>